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54;&#1050;&#1051;&#1040;&#1044;\&#1042;&#1059;&#1095;&#1077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54;&#1050;&#1051;&#1040;&#1044;\&#1042;&#1059;&#1095;&#1077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Лист1!$D$9:$D$11</c:f>
              <c:strCache>
                <c:ptCount val="3"/>
                <c:pt idx="0">
                  <c:v>Прапорщики
Сержанты
Солдаты</c:v>
                </c:pt>
                <c:pt idx="1">
                  <c:v>Офицеры</c:v>
                </c:pt>
                <c:pt idx="2">
                  <c:v>Призывники</c:v>
                </c:pt>
              </c:strCache>
            </c:strRef>
          </c:cat>
          <c:val>
            <c:numRef>
              <c:f>Лист1!$E$9:$E$11</c:f>
              <c:numCache>
                <c:formatCode>General</c:formatCode>
                <c:ptCount val="3"/>
                <c:pt idx="0">
                  <c:v>965</c:v>
                </c:pt>
                <c:pt idx="1">
                  <c:v>53</c:v>
                </c:pt>
                <c:pt idx="2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049344"/>
        <c:axId val="107052416"/>
        <c:axId val="0"/>
      </c:bar3DChart>
      <c:catAx>
        <c:axId val="10704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7052416"/>
        <c:crosses val="autoZero"/>
        <c:auto val="1"/>
        <c:lblAlgn val="ctr"/>
        <c:lblOffset val="100"/>
        <c:noMultiLvlLbl val="0"/>
      </c:catAx>
      <c:valAx>
        <c:axId val="10705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049344"/>
        <c:crosses val="autoZero"/>
        <c:crossBetween val="between"/>
      </c:valAx>
    </c:plotArea>
    <c:plotVisOnly val="1"/>
    <c:dispBlanksAs val="gap"/>
    <c:showDLblsOverMax val="0"/>
  </c:chart>
  <c:spPr>
    <a:effectLst>
      <a:glow rad="228600">
        <a:schemeClr val="accent1">
          <a:satMod val="175000"/>
          <a:alpha val="40000"/>
        </a:schemeClr>
      </a:glow>
    </a:effectLst>
  </c:spPr>
  <c:txPr>
    <a:bodyPr/>
    <a:lstStyle/>
    <a:p>
      <a:pPr>
        <a:defRPr>
          <a:effectLst>
            <a:glow rad="63500">
              <a:schemeClr val="accent6">
                <a:satMod val="175000"/>
                <a:alpha val="40000"/>
              </a:schemeClr>
            </a:glow>
          </a:effectLst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Лист1!$D$19:$D$21</c:f>
              <c:strCache>
                <c:ptCount val="3"/>
                <c:pt idx="0">
                  <c:v>Налог 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Доходы от использования имуществана ходящегося в собственности сельского поселения (аренда имущества и земли)</c:v>
                </c:pt>
              </c:strCache>
            </c:strRef>
          </c:cat>
          <c:val>
            <c:numRef>
              <c:f>Лист1!$E$19:$E$21</c:f>
              <c:numCache>
                <c:formatCode>#,##0.00</c:formatCode>
                <c:ptCount val="3"/>
                <c:pt idx="0">
                  <c:v>1605.6</c:v>
                </c:pt>
                <c:pt idx="1">
                  <c:v>1001.7</c:v>
                </c:pt>
                <c:pt idx="2" formatCode="General">
                  <c:v>403.3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625344"/>
        <c:axId val="45626880"/>
        <c:axId val="0"/>
      </c:bar3DChart>
      <c:catAx>
        <c:axId val="4562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45626880"/>
        <c:crosses val="autoZero"/>
        <c:auto val="1"/>
        <c:lblAlgn val="ctr"/>
        <c:lblOffset val="100"/>
        <c:noMultiLvlLbl val="0"/>
      </c:catAx>
      <c:valAx>
        <c:axId val="456268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45625344"/>
        <c:crosses val="autoZero"/>
        <c:crossBetween val="between"/>
      </c:valAx>
    </c:plotArea>
    <c:plotVisOnly val="1"/>
    <c:dispBlanksAs val="gap"/>
    <c:showDLblsOverMax val="0"/>
  </c:chart>
  <c:spPr>
    <a:effectLst>
      <a:glow rad="228600">
        <a:schemeClr val="accent1">
          <a:satMod val="175000"/>
          <a:alpha val="40000"/>
        </a:schemeClr>
      </a:glow>
    </a:effectLst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рый фон абстракция - 61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9346" y="-20538"/>
            <a:ext cx="27522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Заветинский район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vernissage-history.ru/upload/iblock/12f/Gerb-Rostova-v-forme-kapl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88889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52432" y="51470"/>
            <a:ext cx="8120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6" descr="https://sun6-23.userapi.com/s/v1/ig2/WL9e9oJoDA1dpiHly3vSJWiTqel-okyD6_aG348QD5YotF6A0kpNDQuo08Ej96KiHZFWfGQpwDQZ7fqKhD0_7WnW.jpg?size=1359x1617&amp;quality=95&amp;crop=0,0,1359,1617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25" y="20122"/>
            <a:ext cx="90767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95849" y="1360388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ОТЧЁТ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830" y="2139702"/>
            <a:ext cx="8260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главы Администрации Заветинского сельского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поселения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проделанной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работе 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1 полугодие  2023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65910" y="4443958"/>
            <a:ext cx="1412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Заветное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 г.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64096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Наиболее крупные источники собственных 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доходов</a:t>
            </a:r>
          </a:p>
          <a:p>
            <a:pPr algn="ctr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(тысяч рублей):</a:t>
            </a:r>
            <a:endParaRPr lang="ru-RU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834318"/>
              </p:ext>
            </p:extLst>
          </p:nvPr>
        </p:nvGraphicFramePr>
        <p:xfrm>
          <a:off x="971600" y="1131590"/>
          <a:ext cx="7488831" cy="37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732019" y="11400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8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64096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ДОХОДЫ БЮДЖЕТА ЗАВЕТИНСКОГО СЕЛЬСКОГО ПОСЕЛЕНИЯ</a:t>
            </a:r>
          </a:p>
          <a:p>
            <a:pPr algn="ctr"/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1 ПОЛУГОДИЕ 2023 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21747"/>
              </p:ext>
            </p:extLst>
          </p:nvPr>
        </p:nvGraphicFramePr>
        <p:xfrm>
          <a:off x="251520" y="995705"/>
          <a:ext cx="8712969" cy="3958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7632"/>
                <a:gridCol w="1735283"/>
                <a:gridCol w="1649676"/>
                <a:gridCol w="1660378"/>
              </a:tblGrid>
              <a:tr h="393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План на 2023 год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Факт за 1 полугодие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 года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Выполнение, %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60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Доходы всего (тыс. руб.)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19 703,9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8 769,0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44,5%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60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в т. ч. собственных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7964,8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2 928,8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36,8%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08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из них: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Земельный налог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970,0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-86,5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60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Налог на имущество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-3,6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60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Налог на доходы физ. Лиц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3 700,0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1 605,6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43,4%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08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Единый сельскохозяйственный налог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1001,7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50,1%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06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784,8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403,3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51,4%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57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08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Штрафы, санкции, возмещение ущерба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16,0%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08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Дотации на выравнивание бюджетной обеспеченности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11 419,0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5 709,5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50%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08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Субсидии на осуществление первичного воинского учета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319,9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130,5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40,8%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08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Субсидии на выполнение передаваемых полномочий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14871" marT="4957" marB="49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100%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6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1366"/>
            <a:ext cx="8640960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Безвозмездные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поступления 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бюджетов других уровней составили в объеме 5 840,0 тыс. рублей, в том числе: дотация на финансовую поддержку поселения –5 709,5 тыс. рублей.</a:t>
            </a:r>
          </a:p>
          <a:p>
            <a:pPr algn="just"/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Целевые средства из областного бюджета,  предназначенные для выполнения переданных полномочий в сумме 0,2 тыс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рублей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Целевые средства из федерального бюджета  были направлены на организацию первичного воинского учета в поселении  в сумме 130,3 тыс. рублей.</a:t>
            </a:r>
          </a:p>
          <a:p>
            <a:pPr algn="just"/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Острой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проблемой на сегодняшний день остается уклонение по разным причинам от уплаты налогов – это может быть ветхое и брошенное жилье и прилегающие к нему земельные участки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заплатить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 за данное имущество зачастую некому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Вследствие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чего образуется недоимка по налоговым платежам и недополучение доходов в бюджет поселения.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640960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работы по сокращению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недоимки</a:t>
            </a: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По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итогам работы  за первое полугодие 2023 года объем поступивших налоговых и неналоговых платежей в бюджет сельского поселения составил  2928,8 тыс. рублей, при  плановых назначениях на год 7 964,8 тыс. рублей, что составило 36,8%.</a:t>
            </a: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Наиболее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крупные источники собственных доходов - это единый сельскохозяйственный налог – 1001,7 тыс. руб., налоговые доходы физических лиц – 1605,6 тыс. рублей.</a:t>
            </a: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Всего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налоговых   доходов поступило 2 млн. 517,2 тыс.  рублей, полугодовой уточненный план по налоговым доходам выполнен на 31,6 процента. </a:t>
            </a: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Администрацией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Заветинского сельского поселения систематически проводится работа по сокращению недоимки по местным налогам. Задолжники приглашаются на координационные советы для выявления причин неуплаты налогов.</a:t>
            </a: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На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01.01.2023 года общая недоимка по налоговым платежам составляла 1149,54 тыс. руб., на 01.06.2023 года   недоимка уменьшилась  на 61,04 тыс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руб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., и  составила 1088,5 тыс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руб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3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640960" cy="44781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Недоимка на 1 июня  2023 г.:</a:t>
            </a:r>
          </a:p>
          <a:p>
            <a:pPr algn="just"/>
            <a:endParaRPr lang="ru-RU" sz="2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Всего – 1088,5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руб., из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них:</a:t>
            </a:r>
          </a:p>
          <a:p>
            <a:pPr algn="just"/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налоговые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доходы физических лиц – 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429,19 тыс. руб.;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по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земельному налогу- 258,89 тыс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руб.;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по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налогу на имущество- 184,48 тыс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руб.;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по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единому сельскохозяйственному налогу – 215,94 </a:t>
            </a:r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руб.;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Данных о задолженности на 01.07.2023 года пока нет.</a:t>
            </a:r>
          </a:p>
          <a:p>
            <a:pPr algn="just"/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Налоги - это доход, который в дальнейшем расходуется на благо нашего поселения. Хочу напомнить, что в обязанность каждого гражданина уплатить имущественные налоги до 1 декабря 2023 года.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9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640960" cy="44781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</a:t>
            </a:r>
          </a:p>
          <a:p>
            <a:pPr algn="just"/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На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реализацию принятых муниципальных программ Заветинского сельского поселения за первое полугодие 2023 год израсходовано 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9112,0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рублей: </a:t>
            </a:r>
          </a:p>
          <a:p>
            <a:pPr algn="just"/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содержание органов местного самоуправления – 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5093,4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руб.;</a:t>
            </a:r>
          </a:p>
          <a:p>
            <a:pPr algn="just"/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благоустройство села – 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3913,5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.;</a:t>
            </a:r>
            <a:endParaRPr lang="ru-RU" sz="1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на выплату социальной пенсии – 72,4 тыс. 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руб.;</a:t>
            </a:r>
            <a:endParaRPr lang="ru-RU" sz="1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на развитие физической культуры 32,7 тыс. 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руб.</a:t>
            </a:r>
            <a:endParaRPr lang="ru-RU" sz="1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Регулярно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сайте Администрации Заветинского сельского поселения в разделе «Бюджет для граждан» размещается информация по бюджету сельского поселения: Отчеты об исполнении бюджета и другая информация, требуемая законодательством. </a:t>
            </a:r>
          </a:p>
          <a:p>
            <a:pPr algn="just"/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Исполнение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расходной части бюджета Заветинского сельского поселения по состоянию на 01.07.2023 года составило 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9544,0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рублей, построен он по принципу программно-целевого планирования.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9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64096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закупки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В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соответствии с планом-графиком муниципальных закупок администрацией заключены контракты согласно п.8 ч. 1 ст. 93 44-ФЗ у единственного поставщика с электроснабжающей, газоснабжающей, водоснабжающей и вывозящим коммунальные отходы организациями на сумму 3145 тыс. рублей. 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</a:p>
          <a:p>
            <a:pPr algn="just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первом полугодии  2023 года  проводились закупки товаров, работ и услуг до 600 тыс. руб.  в соответствии с п.4 ч. 1 ст. 93 ФЗ-44 на нужды Заветинского сельского поселения.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6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в молодежной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488" y="555526"/>
            <a:ext cx="557964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В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целях предупреждения экстремизма в молодежной среде проводились рейды по местам пребывания молодежи. Проводились беседы с разъяснениями об ответственности за проявления экстремистского характера на национальной и конфессиональной почве, а также за заведомо ложные сообщения о террористических актах.  </a:t>
            </a: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За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период 1 полугодия 2023 года конфликтов, произошедших на межнациональной почве, не зарегистрировано.</a:t>
            </a: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Членами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рейдовой группы проводились мероприятия по местам скопления подростков с   целью пресечения фактов   распития алкогольной продукции и выявления несовершеннолетних, склонных к употреблению спиртных напитков, наркотических, психотропных веществ.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0"/>
          <a:stretch/>
        </p:blipFill>
        <p:spPr bwMode="auto">
          <a:xfrm>
            <a:off x="5868144" y="699542"/>
            <a:ext cx="3096344" cy="42004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896" y="267494"/>
            <a:ext cx="5291608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отчетный период также проводились мероприятия с участием спортсменов Заветинского района:</a:t>
            </a:r>
          </a:p>
          <a:p>
            <a:pPr algn="just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соревнования по мини-футболу среди сельских поселений,</a:t>
            </a:r>
          </a:p>
          <a:p>
            <a:pPr algn="just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проведение акции в школе, посвященная дню трезвости и т.д.</a:t>
            </a:r>
          </a:p>
          <a:p>
            <a:pPr algn="just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Спортсмены Заветинского сельского поселения выступали на спортивных мероприятиях таких как - шашки, волейбол(муж),  шахматы, настольный теннис,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армспорт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были награждены дипломами различных степеней, а также часть спортсменов была награждена индивидуальными наградами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Для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команды Заветинского сельского поселения по футболу были приобретены грамоты и 12 комплектов футбольной формы.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2" r="25000"/>
          <a:stretch/>
        </p:blipFill>
        <p:spPr bwMode="auto">
          <a:xfrm>
            <a:off x="251520" y="339502"/>
            <a:ext cx="3235677" cy="450215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0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3478"/>
            <a:ext cx="8675984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по обеспечению пожарной безопасности</a:t>
            </a: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Напоминаю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в летний период на территории Заветинского сельского поселения действует особый противопожарный режим, несмотря на это, в нарушение этих правил, многие жители жгут мусор во дворах и на придворовых территориях, что приводит к пожарам. В целях нераспространения пожаров на территории Заветинского сельского поселения, проведена противопожарная опашка.</a:t>
            </a:r>
          </a:p>
          <a:p>
            <a:pPr algn="just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Установка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домах автономных пожарных извещателей – один из способов профилактики пожаров. Специалистами Администрации проводилась установка 5 пожарных извещателей в домовладениях людей социально уязвимых категорий. В ходе рейда проводилась не только техническая работа по установке пожарных извещателей, но и подробно рассказывался принцип их работы.  </a:t>
            </a:r>
          </a:p>
          <a:p>
            <a:pPr algn="just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В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целях  профилактики и предупреждения гибели людей на пожарах специалистами администрации проводятся:</a:t>
            </a:r>
          </a:p>
          <a:p>
            <a:pPr algn="just"/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инструктажи населения  в  населенных пунктов  с вручением   памяток  по пропаганде противопожарных мероприятий</a:t>
            </a:r>
          </a:p>
          <a:p>
            <a:pPr algn="just"/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тренировки по оповещению населения </a:t>
            </a:r>
          </a:p>
          <a:p>
            <a:pPr algn="just"/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профилактические рейды по обследованию мест проживания неблагополучных семей, для проведения профилактической работы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направленной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информирование о необходимости соблюдения мер пожарной безопасности.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8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1510"/>
            <a:ext cx="864096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В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настоящее время работу местной администрации Заветинского сельского поселения обеспечивают 8 специалистов.</a:t>
            </a:r>
          </a:p>
          <a:p>
            <a:pPr algn="just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В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рамках нормотворческой деятельности за отчетный период было принято 12 решений Собрания депутатов, разработано и принято 68 постановлений Администрации, 31 распоряжение по личному составу, 27 распоряжений по основной деятельности.</a:t>
            </a:r>
          </a:p>
          <a:p>
            <a:pPr algn="just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Администрацией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выдано 617 документов, в том числе выписки из похозяйственных книг о наличии личного подсобного хозяйства, общественные характеристики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архивные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справки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ходатайства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социальную помощь населению. Все эти справки выдаются на основании сведений из похозяйственных книг.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32019" y="11400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8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78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Благоустройство территории Заветинского сельского поселения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71550"/>
            <a:ext cx="878497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Одним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самых актуальных вопросов был и остается вопрос благоустройства территории поселения.</a:t>
            </a:r>
          </a:p>
          <a:p>
            <a:pPr algn="just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1 полугодие 2023 год на мероприятия по благоустройству территории израсходовано 3 913,5 тыс.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В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рамках благоустройства территории поселения выполнен ряд мероприятий, направленный на улучшение жизни населения:</a:t>
            </a:r>
          </a:p>
          <a:p>
            <a:pPr algn="just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-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организован ремонт освещения аллеи по улице Кирова и Центральной аллеи на сумму – 316,8 тыс.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руб.;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-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приобретение и замена фонарей и ламп наружного освещения по селу Заветное – 117,1 тыс.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руб.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на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оплату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освещения улиц с.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Заветное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866,4 тыс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руб.;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-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 косметический ремонт мемориала павшим воинам;</a:t>
            </a:r>
          </a:p>
          <a:p>
            <a:pPr algn="just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-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осуществляется строительство водовода х. Андреев – с. Заветное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1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564" y="123478"/>
            <a:ext cx="496855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 рамках проведения акции «Сад памяти» в 2023 году на территории поселения высажено около 50 крымских голубых елей;</a:t>
            </a:r>
          </a:p>
          <a:p>
            <a:pPr algn="just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 весенний день древонасаждения было высажено более 100 саженцев деревьев по улицам Социалистическая, Герцена, а также были высажены цветы в клумбах и вазонах расположенных в центре села, всего приобретено саженцев на сумму 38,0 тыс. руб.;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-23" r="22084" b="9639"/>
          <a:stretch/>
        </p:blipFill>
        <p:spPr>
          <a:xfrm>
            <a:off x="5482321" y="363483"/>
            <a:ext cx="3410159" cy="436850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2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406" y="195486"/>
            <a:ext cx="878497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приобретен шифер для замена кровли раздевалки на стадионе «Центральный» - 6,0 тыс.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руб.;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на регулярной основе проводились субботники, в рамках «Месячника частоты»;</a:t>
            </a:r>
          </a:p>
          <a:p>
            <a:pPr algn="just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 течении теплого времени года особое внимание уделялось покосу травы, обрезке деревьев, вырубке молодой поросли, вывозу мусора. Возмещение затрат по данному направлению деятельности, составило в сумме 383,7 тыс.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руб.;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 зимний период времени велись работы по очистке пешеходных дорожек от снега;</a:t>
            </a:r>
          </a:p>
          <a:p>
            <a:pPr algn="just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 рамках подготовки к празднованию Пасхи Христовой силами поселения был организован покос травы на кладбищах и прилегающих к ним территориях;</a:t>
            </a:r>
          </a:p>
          <a:p>
            <a:pPr algn="just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разработка дизайн-проекта по улице Ломоносова 300,0 тыс.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руб.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9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406" y="195486"/>
            <a:ext cx="878497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Также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рамках оказания помощи семьям мобилизованных военнослужащих проводился покос сорной растительности в их домовладениях и прилегающей территории.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поддержания рек и водоемов в надлежащем состоянии, в ходе проведения мероприятия «Вода России» проведена уборка берегов реки Амта.</a:t>
            </a:r>
          </a:p>
          <a:p>
            <a:pPr algn="just"/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Всего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отчетный период было составлено 6 административных протоколов на граждан, по нарушению правил прогона и выпаса сельскохозяйственных животных, а также нарушению правил благоустройства.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3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444" y="1131590"/>
            <a:ext cx="87849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Уважаемые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жители,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несмотря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ряд решенных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вопросов,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важными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проблемами остаются дальнейшее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благоустройство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поселения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3892" y="11400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1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рый фон абстракция - 61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9346" y="-20538"/>
            <a:ext cx="27522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Заветинский район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vernissage-history.ru/upload/iblock/12f/Gerb-Rostova-v-forme-kapl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88889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52432" y="51470"/>
            <a:ext cx="8120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6" descr="https://sun6-23.userapi.com/s/v1/ig2/WL9e9oJoDA1dpiHly3vSJWiTqel-okyD6_aG348QD5YotF6A0kpNDQuo08Ej96KiHZFWfGQpwDQZ7fqKhD0_7WnW.jpg?size=1359x1617&amp;quality=95&amp;crop=0,0,1359,1617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25" y="20122"/>
            <a:ext cx="90767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95849" y="1360388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ОТЧЁТ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830" y="2139702"/>
            <a:ext cx="8260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главы Администрации Заветинского сельского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поселения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проделанной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работе 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1 полугодие  2023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65910" y="4443958"/>
            <a:ext cx="1412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Заветное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 г.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1510"/>
            <a:ext cx="8640960" cy="3985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Согласно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приказу Минсельхоза России от 11 октября 2010 г. 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345 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«Об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утверждении формы и порядка ведения похозяйственных книг органами местного самоуправления поселений и органами местного самоуправления городских 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округов» ежегодно,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15 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июля,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проводится сельскохозяйственная 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перепись.</a:t>
            </a:r>
          </a:p>
          <a:p>
            <a:pPr algn="just"/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endParaRPr lang="ru-RU" sz="2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23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Прошу </a:t>
            </a:r>
            <a:r>
              <a:rPr lang="ru-RU" sz="23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Жителей, кто еще не предоставил сведения о личном подсобном хозяйстве, подойти в Администрацию Заветинского сельского поселения для внесения сведений в похозяйственные книги.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32019" y="11400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4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1510"/>
            <a:ext cx="504056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Актуальная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деятельности поселения размещается на официальном сайте поселения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также на официальных страницах в социальных сетях ВКонтакте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Одноклассники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Телеграмм на которых вы так же можете увидеть новости поселения, объявления, нормативные документы.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5486"/>
            <a:ext cx="3024336" cy="442596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32019" y="11400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9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64096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За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полугодие 2023 года в Администрацию Заветинского сельского поселения поступило 10 обращений от граждан. Обращение граждан в основном касаются комплексного развития сельского поселения: уличное освещение, установка детских игровых площадок, покоса травы вдоль тротуарных дорожек и придомовых территорий заброшенных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домов.</a:t>
            </a:r>
          </a:p>
          <a:p>
            <a:pPr algn="just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Также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поступают обращения по вопросам выпаса сельскохозяйственных животных и безнадзорному выгулу собак.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32019" y="11400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2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1956"/>
            <a:ext cx="5112568" cy="46935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Администрацией ведется исполнение отдельных государственных полномочий в части ведения воинского учета.</a:t>
            </a:r>
          </a:p>
          <a:p>
            <a:pPr algn="just"/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Администрацией Заветинского сельского поселения ведется исполнение ведения воинского учета в соответствии с требованиями закона РФ «О воинской обязанности и военной службе». </a:t>
            </a:r>
          </a:p>
          <a:p>
            <a:pPr algn="just"/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итогам первого полугодия 2023 года на воинском учете состоит 1136 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человек.</a:t>
            </a:r>
            <a:endParaRPr lang="ru-RU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360695"/>
              </p:ext>
            </p:extLst>
          </p:nvPr>
        </p:nvGraphicFramePr>
        <p:xfrm>
          <a:off x="5580112" y="411510"/>
          <a:ext cx="33123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08104" y="3435846"/>
            <a:ext cx="34563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прохождения срочной воинской службы от нашего поселения отправлено 14 человек.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32019" y="11400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0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640960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Земельные и имущественные вопросы</a:t>
            </a:r>
          </a:p>
          <a:p>
            <a:pPr algn="just"/>
            <a:endParaRPr lang="ru-RU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В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Администрации Заветинского сельского поселения в рамках реализации Федерального закона от 30.12.2020 № 518-ФЗ ведется работа по выявлению правообладателей ранее учтенных объектов недвижимости, права на которые в Едином государственном реестре недвижимости не зарегистрированы. Работа по выявлению правообладателей осуществляется в отношении земельных участков, зданий, сооружений, объектов незавершенного строительства, помещений.</a:t>
            </a:r>
          </a:p>
          <a:p>
            <a:pPr algn="just"/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Таким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образом, внесение сведений о ранее учтенном объекте в ЕГРН является необходимым условием для распоряжения недвижимостью, выявление правообладателей ранее учтенных объектов способствует стабильности гражданского оборота и доступности сведений ЕГРН.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32019" y="11400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4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64096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Исполнения бюджета за 2023 года</a:t>
            </a:r>
          </a:p>
          <a:p>
            <a:pPr algn="ct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Главным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финансовым инструментом для достижения стабильности социально-экономического развития сельского поселения безусловно служит бюджет. Первой и основной составляющей развития поселения является обеспеченность финансами, для этого ежегодно формируется бюджет поселения. Формирование проводится в соответствии с Положением о бюджетном процессе поселения и Бюджетным кодексом РФ. Бюджет утверждается  депутатами собрания Депутатов Заветинского сельского поселения после проведения публичных слушаний.</a:t>
            </a:r>
          </a:p>
          <a:p>
            <a:pPr algn="just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Заветинского сельского поселения на 2023 года утвержден решением Собрания депутатов сельского поселения от 28.12.2022 №37 «О бюджете Заветинского сельского поселения Заветинского района на  2023 год и на плановый период 2024 и 2025 годов» по доходам в сумме 19 703,9 тыс. рублей, по расходам 19 703,9 тыс.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32019" y="11400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8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0332"/>
            <a:ext cx="864096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За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2023 год в решение о бюджете Заветинского сельского поселения на  2022 год один раз вносилось изменение, в результате доходная часть осталась без изменений, а расходная часть бюджета поселения увеличилась на 1 387,1 тыс. рублей и составила 21 091,0 тыс. рублей. </a:t>
            </a:r>
          </a:p>
          <a:p>
            <a:pPr algn="just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Внесения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изменений в расходную часть бюджета связано  с распределением остатков.</a:t>
            </a:r>
          </a:p>
          <a:p>
            <a:pPr algn="just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Бюджетные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кредиты за 2023 года не привлекались.</a:t>
            </a:r>
          </a:p>
          <a:p>
            <a:pPr algn="just"/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итогам работы  за 1 полугодие 2023 года объем поступивших налоговых и неналоговых платежей в бюджет сельского поселения составил 2 928,8 тыс. рублей, при  плановых назначениях на год 7 964,8 тыс. рублей, что составило 36.8%.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32019" y="11400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5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688</Words>
  <Application>Microsoft Office PowerPoint</Application>
  <PresentationFormat>Экран (16:9)</PresentationFormat>
  <Paragraphs>196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11</cp:revision>
  <dcterms:modified xsi:type="dcterms:W3CDTF">2023-07-28T10:01:46Z</dcterms:modified>
</cp:coreProperties>
</file>