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charts/chart6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notesMasterIdLst>
    <p:notesMasterId r:id="rId14"/>
  </p:notesMasterIdLst>
  <p:sldIdLst>
    <p:sldId id="388" r:id="rId2"/>
    <p:sldId id="385" r:id="rId3"/>
    <p:sldId id="386" r:id="rId4"/>
    <p:sldId id="387" r:id="rId5"/>
    <p:sldId id="364" r:id="rId6"/>
    <p:sldId id="278" r:id="rId7"/>
    <p:sldId id="365" r:id="rId8"/>
    <p:sldId id="367" r:id="rId9"/>
    <p:sldId id="370" r:id="rId10"/>
    <p:sldId id="259" r:id="rId11"/>
    <p:sldId id="376" r:id="rId12"/>
    <p:sldId id="378" r:id="rId13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CC00"/>
    <a:srgbClr val="00CCFF"/>
    <a:srgbClr val="7BFD71"/>
    <a:srgbClr val="9933FF"/>
    <a:srgbClr val="9900FF"/>
    <a:srgbClr val="9966FF"/>
    <a:srgbClr val="8A3BFF"/>
    <a:srgbClr val="8633FF"/>
    <a:srgbClr val="8409FF"/>
    <a:srgbClr val="6E428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58" autoAdjust="0"/>
    <p:restoredTop sz="97802" autoAdjust="0"/>
  </p:normalViewPr>
  <p:slideViewPr>
    <p:cSldViewPr>
      <p:cViewPr>
        <p:scale>
          <a:sx n="75" d="100"/>
          <a:sy n="75" d="100"/>
        </p:scale>
        <p:origin x="-136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2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0552649528138411"/>
          <c:y val="7.9088893599378346E-2"/>
          <c:w val="0.67491558370932203"/>
          <c:h val="0.79480216535433057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rgbClr val="00B050"/>
            </a:solidFill>
          </c:spPr>
          <c:dLbls>
            <c:dLblPos val="inEnd"/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9.6999999999999993</c:v>
                </c:pt>
                <c:pt idx="1">
                  <c:v>10.4</c:v>
                </c:pt>
                <c:pt idx="2">
                  <c:v>6.3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бюджетов других уровней</c:v>
                </c:pt>
              </c:strCache>
            </c:strRef>
          </c:tx>
          <c:spPr>
            <a:solidFill>
              <a:srgbClr val="FF9900"/>
            </a:solidFill>
          </c:spPr>
          <c:dLbls>
            <c:dLbl>
              <c:idx val="0"/>
              <c:layout>
                <c:manualLayout>
                  <c:x val="-7.866218296353035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7,5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3,6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3,1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Pos val="inEnd"/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3.9</c:v>
                </c:pt>
                <c:pt idx="1">
                  <c:v>3.9</c:v>
                </c:pt>
                <c:pt idx="2">
                  <c:v>8.8000000000000007</c:v>
                </c:pt>
              </c:numCache>
            </c:numRef>
          </c:val>
        </c:ser>
        <c:overlap val="100"/>
        <c:serLines/>
        <c:axId val="118130944"/>
        <c:axId val="95094272"/>
      </c:barChart>
      <c:catAx>
        <c:axId val="1181309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5094272"/>
        <c:crosses val="autoZero"/>
        <c:auto val="1"/>
        <c:lblAlgn val="ctr"/>
        <c:lblOffset val="100"/>
      </c:catAx>
      <c:valAx>
        <c:axId val="9509427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813094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156315507945849"/>
          <c:y val="0.14840501968503941"/>
          <c:w val="0.22899738296491851"/>
          <c:h val="0.63131496062992121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8318,8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c:rich>
      </c:tx>
      <c:layout>
        <c:manualLayout>
          <c:xMode val="edge"/>
          <c:yMode val="edge"/>
          <c:x val="0.64672157392871565"/>
          <c:y val="8.4062722705540247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3550616521871233E-3"/>
          <c:y val="5.0499404259919237E-2"/>
          <c:w val="0.61075542906385383"/>
          <c:h val="0.83194251080570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3915.1  тыс. рублей</c:v>
                </c:pt>
              </c:strCache>
            </c:strRef>
          </c:tx>
          <c:dPt>
            <c:idx val="0"/>
            <c:explosion val="4"/>
            <c:spPr>
              <a:solidFill>
                <a:srgbClr val="0000FF"/>
              </a:solidFill>
            </c:spPr>
          </c:dPt>
          <c:dPt>
            <c:idx val="1"/>
            <c:explosion val="13"/>
            <c:spPr>
              <a:solidFill>
                <a:srgbClr val="FF0000"/>
              </a:solidFill>
            </c:spPr>
          </c:dPt>
          <c:dPt>
            <c:idx val="2"/>
            <c:explosion val="18"/>
            <c:spPr>
              <a:solidFill>
                <a:srgbClr val="FF9900"/>
              </a:solidFill>
            </c:spPr>
          </c:dPt>
          <c:dPt>
            <c:idx val="3"/>
            <c:explosion val="12"/>
            <c:spPr>
              <a:solidFill>
                <a:srgbClr val="FFFF00"/>
              </a:solidFill>
            </c:spPr>
          </c:dPt>
          <c:dPt>
            <c:idx val="4"/>
            <c:explosion val="12"/>
            <c:spPr>
              <a:solidFill>
                <a:srgbClr val="92D050"/>
              </a:solidFill>
            </c:spPr>
          </c:dPt>
          <c:dPt>
            <c:idx val="5"/>
            <c:explosion val="9"/>
            <c:spPr>
              <a:solidFill>
                <a:srgbClr val="CC00FF"/>
              </a:solidFill>
            </c:spPr>
          </c:dPt>
          <c:dPt>
            <c:idx val="6"/>
            <c:explosion val="12"/>
            <c:spPr>
              <a:solidFill>
                <a:srgbClr val="00CCFF"/>
              </a:solidFill>
            </c:spPr>
          </c:dPt>
          <c:dPt>
            <c:idx val="7"/>
            <c:explosion val="4"/>
            <c:spPr>
              <a:solidFill>
                <a:srgbClr val="00CC00"/>
              </a:solidFill>
            </c:spPr>
          </c:dPt>
          <c:dLbls>
            <c:dLbl>
              <c:idx val="0"/>
              <c:layout>
                <c:manualLayout>
                  <c:x val="8.0294766944422283E-3"/>
                  <c:y val="-4.5639890024552876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-3.2658713440069917E-2"/>
                  <c:y val="8.1513656715409513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2.9932829354330108E-2"/>
                  <c:y val="5.6419844543235564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3.5369688924639181E-2"/>
                  <c:y val="0.12995380331754497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-3.9621599217196015E-3"/>
                  <c:y val="7.2662803165728734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0"/>
                  <c:y val="5.1562516145390834E-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4.7912374753524582E-3"/>
                  <c:y val="-6.8450098124233513E-2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9.4991233514899728E-2"/>
                  <c:y val="-6.5095657200601134E-2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0.10136118942868677"/>
                  <c:y val="-2.6566909293895193E-2"/>
                </c:manualLayout>
              </c:layout>
              <c:dLblPos val="bestFit"/>
              <c:showVal val="1"/>
            </c:dLbl>
            <c:numFmt formatCode="0.00%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НДФЛ - 2830.9</c:v>
                </c:pt>
                <c:pt idx="1">
                  <c:v>Акцизы - 0.0</c:v>
                </c:pt>
                <c:pt idx="2">
                  <c:v>Единый сельхоз - 574.4</c:v>
                </c:pt>
                <c:pt idx="3">
                  <c:v>Часть прибыли -0.0</c:v>
                </c:pt>
                <c:pt idx="4">
                  <c:v>Налог на имущество физических лиц - 1000</c:v>
                </c:pt>
                <c:pt idx="5">
                  <c:v>Земельный налог - 731</c:v>
                </c:pt>
                <c:pt idx="6">
                  <c:v>Штрафы, санкции, возмещение ущерба - 25.0</c:v>
                </c:pt>
                <c:pt idx="7">
                  <c:v>Арендная плата-1091.6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0.45200000000000001</c:v>
                </c:pt>
                <c:pt idx="1">
                  <c:v>0</c:v>
                </c:pt>
                <c:pt idx="2">
                  <c:v>9.1999999999999998E-2</c:v>
                </c:pt>
                <c:pt idx="3">
                  <c:v>0</c:v>
                </c:pt>
                <c:pt idx="4">
                  <c:v>0.16</c:v>
                </c:pt>
                <c:pt idx="5">
                  <c:v>0.11700000000000001</c:v>
                </c:pt>
                <c:pt idx="6">
                  <c:v>4.0000000000000001E-3</c:v>
                </c:pt>
                <c:pt idx="7">
                  <c:v>0.17399999999999999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1659755221253965"/>
          <c:y val="8.7144801901008997E-2"/>
          <c:w val="0.3723680344113276"/>
          <c:h val="0.89678553856405063"/>
        </c:manualLayout>
      </c:layout>
      <c:spPr>
        <a:ln w="0"/>
      </c:spPr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Факт 2014 года</c:v>
                </c:pt>
                <c:pt idx="1">
                  <c:v>Факт 2015 года</c:v>
                </c:pt>
                <c:pt idx="2">
                  <c:v>План 2016 года</c:v>
                </c:pt>
                <c:pt idx="3">
                  <c:v>План 2017 года </c:v>
                </c:pt>
                <c:pt idx="4">
                  <c:v>План 2018 года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3870.5</c:v>
                </c:pt>
                <c:pt idx="1">
                  <c:v>4411</c:v>
                </c:pt>
                <c:pt idx="2" formatCode="_-* #,##0.0_р_._-;\-* #,##0.0_р_._-;_-* &quot;-&quot;??_р_._-;_-@_-">
                  <c:v>4284.7</c:v>
                </c:pt>
                <c:pt idx="3" formatCode="General">
                  <c:v>5144.8999999999996</c:v>
                </c:pt>
                <c:pt idx="4" formatCode="General">
                  <c:v>6263</c:v>
                </c:pt>
              </c:numCache>
            </c:numRef>
          </c:val>
        </c:ser>
        <c:dLbls>
          <c:showVal val="1"/>
        </c:dLbls>
        <c:shape val="cylinder"/>
        <c:axId val="120781056"/>
        <c:axId val="120979456"/>
        <c:axId val="0"/>
      </c:bar3DChart>
      <c:catAx>
        <c:axId val="120781056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0979456"/>
        <c:crosses val="autoZero"/>
        <c:lblAlgn val="ctr"/>
        <c:lblOffset val="100"/>
      </c:catAx>
      <c:valAx>
        <c:axId val="12097945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07810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  <a:tileRect r="-100000" b="-100000"/>
            </a:gradFill>
          </c:spPr>
          <c:invertIfNegative val="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331,0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Факт 2014 года</c:v>
                </c:pt>
                <c:pt idx="1">
                  <c:v>Факт 2015 года</c:v>
                </c:pt>
                <c:pt idx="2">
                  <c:v>План 2016 года</c:v>
                </c:pt>
                <c:pt idx="3">
                  <c:v>План 2017 года </c:v>
                </c:pt>
                <c:pt idx="4">
                  <c:v>План 2018 года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659.8</c:v>
                </c:pt>
                <c:pt idx="1">
                  <c:v>1201.5</c:v>
                </c:pt>
                <c:pt idx="2">
                  <c:v>1069.8</c:v>
                </c:pt>
                <c:pt idx="3" formatCode="0.0">
                  <c:v>397.8</c:v>
                </c:pt>
                <c:pt idx="4">
                  <c:v>574.4</c:v>
                </c:pt>
              </c:numCache>
            </c:numRef>
          </c:val>
        </c:ser>
        <c:dLbls>
          <c:showVal val="1"/>
        </c:dLbls>
        <c:shape val="cylinder"/>
        <c:axId val="121012224"/>
        <c:axId val="121013760"/>
        <c:axId val="0"/>
      </c:bar3DChart>
      <c:catAx>
        <c:axId val="121012224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1013760"/>
        <c:crosses val="autoZero"/>
        <c:lblAlgn val="ctr"/>
        <c:lblOffset val="100"/>
      </c:catAx>
      <c:valAx>
        <c:axId val="12101376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10122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Лист1!$A$2:$A$5</c:f>
              <c:strCache>
                <c:ptCount val="4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 formatCode="General">
                  <c:v>4598.8</c:v>
                </c:pt>
                <c:pt idx="1">
                  <c:v>8344.2999999999993</c:v>
                </c:pt>
                <c:pt idx="2" formatCode="General">
                  <c:v>3811.3</c:v>
                </c:pt>
                <c:pt idx="3" formatCode="General">
                  <c:v>8828</c:v>
                </c:pt>
              </c:numCache>
            </c:numRef>
          </c:val>
        </c:ser>
        <c:dLbls>
          <c:showVal val="1"/>
        </c:dLbls>
        <c:shape val="box"/>
        <c:axId val="121320960"/>
        <c:axId val="121322496"/>
        <c:axId val="0"/>
      </c:bar3DChart>
      <c:catAx>
        <c:axId val="121320960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1322496"/>
        <c:crosses val="autoZero"/>
        <c:lblAlgn val="ctr"/>
        <c:lblOffset val="100"/>
      </c:catAx>
      <c:valAx>
        <c:axId val="121322496"/>
        <c:scaling>
          <c:orientation val="minMax"/>
        </c:scaling>
        <c:axPos val="l"/>
        <c:numFmt formatCode="General" sourceLinked="1"/>
        <c:tickLblPos val="nextTo"/>
        <c:crossAx val="1213209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15</a:t>
            </a:r>
            <a:r>
              <a:rPr lang="ru-RU" baseline="0" dirty="0" smtClean="0"/>
              <a:t> 091,0</a:t>
            </a:r>
            <a:r>
              <a:rPr lang="ru-RU" dirty="0" smtClean="0"/>
              <a:t> </a:t>
            </a:r>
            <a:r>
              <a:rPr lang="ru-RU" dirty="0" smtClean="0"/>
              <a:t>тыс</a:t>
            </a:r>
            <a:r>
              <a:rPr lang="ru-RU" dirty="0"/>
              <a:t>. рублей</a:t>
            </a:r>
          </a:p>
        </c:rich>
      </c:tx>
      <c:layout>
        <c:manualLayout>
          <c:xMode val="edge"/>
          <c:yMode val="edge"/>
          <c:x val="0.67275324417783255"/>
          <c:y val="1.6999449860323423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5063377645247656E-2"/>
          <c:y val="8.5634963323859503E-2"/>
          <c:w val="0.62851062525619761"/>
          <c:h val="0.8806514723296363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34770.1 тыс. рублей</c:v>
                </c:pt>
              </c:strCache>
            </c:strRef>
          </c:tx>
          <c:explosion val="30"/>
          <c:dPt>
            <c:idx val="0"/>
            <c:explosion val="17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CC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solidFill>
                <a:srgbClr val="FF99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solidFill>
                <a:srgbClr val="660066"/>
              </a:solidFill>
            </c:spPr>
          </c:dPt>
          <c:dPt>
            <c:idx val="4"/>
            <c:spPr>
              <a:solidFill>
                <a:schemeClr val="bg1">
                  <a:lumMod val="50000"/>
                </a:schemeClr>
              </a:solidFill>
            </c:spPr>
          </c:dPt>
          <c:dPt>
            <c:idx val="5"/>
            <c:spPr>
              <a:solidFill>
                <a:srgbClr val="0000FF"/>
              </a:solidFill>
            </c:spPr>
          </c:dPt>
          <c:dPt>
            <c:idx val="6"/>
            <c:spPr>
              <a:solidFill>
                <a:schemeClr val="bg1"/>
              </a:solidFill>
            </c:spPr>
          </c:dPt>
          <c:dPt>
            <c:idx val="7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4.7220183575580499E-2"/>
                  <c:y val="-5.037643073125752E-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1"/>
              <c:layout>
                <c:manualLayout>
                  <c:x val="-5.001972003307481E-2"/>
                  <c:y val="-0.12337568248775579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2"/>
              <c:layout>
                <c:manualLayout>
                  <c:x val="-4.2162470940063743E-2"/>
                  <c:y val="0.10881203962611929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3"/>
              <c:layout>
                <c:manualLayout>
                  <c:x val="-8.0108484527631058E-2"/>
                  <c:y val="5.2734602447117834E-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4"/>
              <c:layout>
                <c:manualLayout>
                  <c:x val="-2.9513652194390391E-2"/>
                  <c:y val="3.5061365336917061E-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5"/>
              <c:layout>
                <c:manualLayout>
                  <c:x val="-2.3077197179083693E-2"/>
                  <c:y val="-9.89916783008049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34,6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eparator> </c:separator>
            </c:dLbl>
            <c:dLbl>
              <c:idx val="6"/>
              <c:layout>
                <c:manualLayout>
                  <c:x val="-5.3112511752343147E-2"/>
                  <c:y val="-6.322958760940886E-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7"/>
              <c:layout>
                <c:manualLayout>
                  <c:x val="-4.8920510782055355E-3"/>
                  <c:y val="-9.7487662013457668E-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8"/>
              <c:layout>
                <c:manualLayout>
                  <c:x val="-7.5736878542302336E-2"/>
                  <c:y val="-9.2589946498581821E-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9"/>
              <c:layout>
                <c:manualLayout>
                  <c:x val="3.5968366499581253E-2"/>
                  <c:y val="-0.1174677043916138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10"/>
              <c:layout>
                <c:manualLayout>
                  <c:x val="0.17146026512931611"/>
                  <c:y val="-9.3496974231778815E-2"/>
                </c:manualLayout>
              </c:layout>
              <c:dLblPos val="outEnd"/>
              <c:showLegendKey val="1"/>
              <c:showVal val="1"/>
              <c:separator> </c:separator>
            </c:dLbl>
            <c:dLbl>
              <c:idx val="11"/>
              <c:layout>
                <c:manualLayout>
                  <c:x val="0.16583861709228895"/>
                  <c:y val="-1.6999449860323423E-2"/>
                </c:manualLayout>
              </c:layout>
              <c:dLblPos val="outEnd"/>
              <c:showLegendKey val="1"/>
              <c:showVal val="1"/>
              <c:separator> </c:separator>
            </c:dLbl>
            <c:spPr>
              <a:ln cmpd="sng"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eparator> </c:separator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 - 6989.7</c:v>
                </c:pt>
                <c:pt idx="1">
                  <c:v>Физическая культура и спорт- 25.0</c:v>
                </c:pt>
                <c:pt idx="2">
                  <c:v>Обслуживание муниципального долга 0.0</c:v>
                </c:pt>
                <c:pt idx="3">
                  <c:v>ГО и ЧС - 200.0 </c:v>
                </c:pt>
                <c:pt idx="4">
                  <c:v>ВУС - 173.3</c:v>
                </c:pt>
                <c:pt idx="5">
                  <c:v>ЖКХ -7513.6</c:v>
                </c:pt>
                <c:pt idx="6">
                  <c:v>Национальная оборона 174.8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0.46300000000000002</c:v>
                </c:pt>
                <c:pt idx="1">
                  <c:v>2E-3</c:v>
                </c:pt>
                <c:pt idx="2">
                  <c:v>0</c:v>
                </c:pt>
                <c:pt idx="3">
                  <c:v>0.13</c:v>
                </c:pt>
                <c:pt idx="4">
                  <c:v>1.2</c:v>
                </c:pt>
                <c:pt idx="5">
                  <c:v>0.36799999999999999</c:v>
                </c:pt>
                <c:pt idx="6">
                  <c:v>0.498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4915582323060061"/>
          <c:y val="9.6658102245667787E-2"/>
          <c:w val="0.33538464466758044"/>
          <c:h val="0.83035552943916535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30842-A30B-453B-972D-BAB63098D9D6}" type="doc">
      <dgm:prSet loTypeId="urn:microsoft.com/office/officeart/2005/8/layout/hList3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499AA6D-0096-43C7-992F-732B115541E7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Основа формирования 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проекта бюджета </a:t>
          </a:r>
          <a:endParaRPr lang="ru-RU" sz="1800" dirty="0" smtClean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Заветинского сельского поселения Заветинского района</a:t>
          </a:r>
        </a:p>
        <a:p>
          <a:pPr algn="ctr"/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2018 год</a:t>
          </a:r>
          <a:endParaRPr lang="ru-RU" sz="18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EE096D-F517-4706-AD55-4CCAFFF643C4}" type="parTrans" cxnId="{1C25A368-82D7-4A03-A598-CD7E78AC2284}">
      <dgm:prSet/>
      <dgm:spPr/>
      <dgm:t>
        <a:bodyPr/>
        <a:lstStyle/>
        <a:p>
          <a:endParaRPr lang="ru-RU"/>
        </a:p>
      </dgm:t>
    </dgm:pt>
    <dgm:pt modelId="{2AEEE4D0-101A-4860-9694-FA5AF9A13A95}" type="sibTrans" cxnId="{1C25A368-82D7-4A03-A598-CD7E78AC2284}">
      <dgm:prSet/>
      <dgm:spPr/>
      <dgm:t>
        <a:bodyPr/>
        <a:lstStyle/>
        <a:p>
          <a:endParaRPr lang="ru-RU"/>
        </a:p>
      </dgm:t>
    </dgm:pt>
    <dgm:pt modelId="{DFAE40BE-1FD9-4CD2-BCD8-0C2119CF37C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Заветинского сельского поселения на 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2018 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годы</a:t>
          </a:r>
          <a:endParaRPr lang="ru-RU" sz="16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A0075C-E311-40AB-AAA1-FC49CD2E18B0}" type="parTrans" cxnId="{0EDCCC65-B190-42CA-82D6-3E3A1EF32104}">
      <dgm:prSet/>
      <dgm:spPr/>
      <dgm:t>
        <a:bodyPr/>
        <a:lstStyle/>
        <a:p>
          <a:endParaRPr lang="ru-RU"/>
        </a:p>
      </dgm:t>
    </dgm:pt>
    <dgm:pt modelId="{8F33DFC0-31F8-46EE-AA4F-0F22B80C316D}" type="sibTrans" cxnId="{0EDCCC65-B190-42CA-82D6-3E3A1EF32104}">
      <dgm:prSet/>
      <dgm:spPr/>
      <dgm:t>
        <a:bodyPr/>
        <a:lstStyle/>
        <a:p>
          <a:endParaRPr lang="ru-RU"/>
        </a:p>
      </dgm:t>
    </dgm:pt>
    <dgm:pt modelId="{9BF7A4FA-841F-47F1-98E7-189AC313D56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 основных направлениях бюджетной политики и основных направлениях  налоговой политики Заветинского сельского поселения  на 2018 -2020 годы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Заветинского сельского поселения от 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13.10.2017 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№ 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126 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1600" dirty="0">
            <a:solidFill>
              <a:srgbClr val="000000"/>
            </a:solidFill>
          </a:endParaRPr>
        </a:p>
      </dgm:t>
    </dgm:pt>
    <dgm:pt modelId="{47EFE251-DE1F-4A9D-AA5C-F22CDF3BA208}" type="parTrans" cxnId="{58F21106-5F3A-4611-8D69-2C4255AD30B9}">
      <dgm:prSet/>
      <dgm:spPr/>
      <dgm:t>
        <a:bodyPr/>
        <a:lstStyle/>
        <a:p>
          <a:endParaRPr lang="ru-RU"/>
        </a:p>
      </dgm:t>
    </dgm:pt>
    <dgm:pt modelId="{599B36A9-6999-4932-97BB-7B98B9DA7459}" type="sibTrans" cxnId="{58F21106-5F3A-4611-8D69-2C4255AD30B9}">
      <dgm:prSet/>
      <dgm:spPr/>
      <dgm:t>
        <a:bodyPr/>
        <a:lstStyle/>
        <a:p>
          <a:endParaRPr lang="ru-RU"/>
        </a:p>
      </dgm:t>
    </dgm:pt>
    <dgm:pt modelId="{D4E16D18-EE5A-406C-A68B-D9CC2F0D2BF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Муниципальные программы Заветинского сельского поселения</a:t>
          </a:r>
          <a:endParaRPr lang="ru-RU" sz="16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18E1AB-F118-4EEC-BD8C-C4D43C973A39}" type="parTrans" cxnId="{F2A4A437-C9B0-4305-8C04-020582D4DA1C}">
      <dgm:prSet/>
      <dgm:spPr/>
      <dgm:t>
        <a:bodyPr/>
        <a:lstStyle/>
        <a:p>
          <a:endParaRPr lang="ru-RU"/>
        </a:p>
      </dgm:t>
    </dgm:pt>
    <dgm:pt modelId="{72A2A57F-463F-4BB6-9308-EF99DA17B312}" type="sibTrans" cxnId="{F2A4A437-C9B0-4305-8C04-020582D4DA1C}">
      <dgm:prSet/>
      <dgm:spPr/>
      <dgm:t>
        <a:bodyPr/>
        <a:lstStyle/>
        <a:p>
          <a:endParaRPr lang="ru-RU"/>
        </a:p>
      </dgm:t>
    </dgm:pt>
    <dgm:pt modelId="{1F737354-5A0E-4B2C-83F4-ACCB69D60A28}" type="pres">
      <dgm:prSet presAssocID="{66F30842-A30B-453B-972D-BAB63098D9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755EFE-4297-409D-8024-A86124D887D9}" type="pres">
      <dgm:prSet presAssocID="{9499AA6D-0096-43C7-992F-732B115541E7}" presName="roof" presStyleLbl="dkBgShp" presStyleIdx="0" presStyleCnt="2" custScaleX="100000" custLinFactNeighborX="-29688" custLinFactNeighborY="-622"/>
      <dgm:spPr/>
      <dgm:t>
        <a:bodyPr/>
        <a:lstStyle/>
        <a:p>
          <a:endParaRPr lang="ru-RU"/>
        </a:p>
      </dgm:t>
    </dgm:pt>
    <dgm:pt modelId="{CFD95AE2-9DD3-4546-9422-DB43A51E6B2E}" type="pres">
      <dgm:prSet presAssocID="{9499AA6D-0096-43C7-992F-732B115541E7}" presName="pillars" presStyleCnt="0"/>
      <dgm:spPr/>
      <dgm:t>
        <a:bodyPr/>
        <a:lstStyle/>
        <a:p>
          <a:endParaRPr lang="ru-RU"/>
        </a:p>
      </dgm:t>
    </dgm:pt>
    <dgm:pt modelId="{F5C3F7F1-CEA0-49C4-9AA0-D342FEFEA354}" type="pres">
      <dgm:prSet presAssocID="{9499AA6D-0096-43C7-992F-732B115541E7}" presName="pillar1" presStyleLbl="node1" presStyleIdx="0" presStyleCnt="3" custScaleX="96786" custLinFactNeighborX="-76" custLinFactNeighborY="-390">
        <dgm:presLayoutVars>
          <dgm:bulletEnabled val="1"/>
        </dgm:presLayoutVars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FAE584BA-2169-4818-86D4-2DFBE33EDFFC}" type="pres">
      <dgm:prSet presAssocID="{DFAE40BE-1FD9-4CD2-BCD8-0C2119CF37CA}" presName="pillarX" presStyleLbl="node1" presStyleIdx="1" presStyleCnt="3" custLinFactNeighborX="-1727" custLinFactNeighborY="-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589DE-2A0B-4817-8666-D284E4CFE8A0}" type="pres">
      <dgm:prSet presAssocID="{D4E16D18-EE5A-406C-A68B-D9CC2F0D2BF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6944B-FE3D-45BE-8DAB-E49AB82CA9B4}" type="pres">
      <dgm:prSet presAssocID="{9499AA6D-0096-43C7-992F-732B115541E7}" presName="base" presStyleLbl="dkBgShp" presStyleIdx="1" presStyleCnt="2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F2A4A437-C9B0-4305-8C04-020582D4DA1C}" srcId="{9499AA6D-0096-43C7-992F-732B115541E7}" destId="{D4E16D18-EE5A-406C-A68B-D9CC2F0D2BFA}" srcOrd="2" destOrd="0" parTransId="{E418E1AB-F118-4EEC-BD8C-C4D43C973A39}" sibTransId="{72A2A57F-463F-4BB6-9308-EF99DA17B312}"/>
    <dgm:cxn modelId="{2A2D2A6C-4A54-4961-B089-3F71E1630C84}" type="presOf" srcId="{D4E16D18-EE5A-406C-A68B-D9CC2F0D2BFA}" destId="{77B589DE-2A0B-4817-8666-D284E4CFE8A0}" srcOrd="0" destOrd="0" presId="urn:microsoft.com/office/officeart/2005/8/layout/hList3"/>
    <dgm:cxn modelId="{1C25A368-82D7-4A03-A598-CD7E78AC2284}" srcId="{66F30842-A30B-453B-972D-BAB63098D9D6}" destId="{9499AA6D-0096-43C7-992F-732B115541E7}" srcOrd="0" destOrd="0" parTransId="{D7EE096D-F517-4706-AD55-4CCAFFF643C4}" sibTransId="{2AEEE4D0-101A-4860-9694-FA5AF9A13A95}"/>
    <dgm:cxn modelId="{4B94B062-896F-439B-AC7C-14AD7859C960}" type="presOf" srcId="{DFAE40BE-1FD9-4CD2-BCD8-0C2119CF37CA}" destId="{FAE584BA-2169-4818-86D4-2DFBE33EDFFC}" srcOrd="0" destOrd="0" presId="urn:microsoft.com/office/officeart/2005/8/layout/hList3"/>
    <dgm:cxn modelId="{3E0FE8A9-FD99-4E4A-824D-6E839A5BB28D}" type="presOf" srcId="{9499AA6D-0096-43C7-992F-732B115541E7}" destId="{14755EFE-4297-409D-8024-A86124D887D9}" srcOrd="0" destOrd="0" presId="urn:microsoft.com/office/officeart/2005/8/layout/hList3"/>
    <dgm:cxn modelId="{0F087DC1-C21C-4F2D-A3A0-98967764CEA0}" type="presOf" srcId="{9BF7A4FA-841F-47F1-98E7-189AC313D563}" destId="{F5C3F7F1-CEA0-49C4-9AA0-D342FEFEA354}" srcOrd="0" destOrd="0" presId="urn:microsoft.com/office/officeart/2005/8/layout/hList3"/>
    <dgm:cxn modelId="{58F21106-5F3A-4611-8D69-2C4255AD30B9}" srcId="{9499AA6D-0096-43C7-992F-732B115541E7}" destId="{9BF7A4FA-841F-47F1-98E7-189AC313D563}" srcOrd="0" destOrd="0" parTransId="{47EFE251-DE1F-4A9D-AA5C-F22CDF3BA208}" sibTransId="{599B36A9-6999-4932-97BB-7B98B9DA7459}"/>
    <dgm:cxn modelId="{0EDCCC65-B190-42CA-82D6-3E3A1EF32104}" srcId="{9499AA6D-0096-43C7-992F-732B115541E7}" destId="{DFAE40BE-1FD9-4CD2-BCD8-0C2119CF37CA}" srcOrd="1" destOrd="0" parTransId="{23A0075C-E311-40AB-AAA1-FC49CD2E18B0}" sibTransId="{8F33DFC0-31F8-46EE-AA4F-0F22B80C316D}"/>
    <dgm:cxn modelId="{8D7DFC90-3816-4E62-94AF-CE2D342EBECD}" type="presOf" srcId="{66F30842-A30B-453B-972D-BAB63098D9D6}" destId="{1F737354-5A0E-4B2C-83F4-ACCB69D60A28}" srcOrd="0" destOrd="0" presId="urn:microsoft.com/office/officeart/2005/8/layout/hList3"/>
    <dgm:cxn modelId="{73BF4290-DB07-48F0-8867-C0723B396E30}" type="presParOf" srcId="{1F737354-5A0E-4B2C-83F4-ACCB69D60A28}" destId="{14755EFE-4297-409D-8024-A86124D887D9}" srcOrd="0" destOrd="0" presId="urn:microsoft.com/office/officeart/2005/8/layout/hList3"/>
    <dgm:cxn modelId="{170A6421-9166-4855-AA07-0AF1F6A2296F}" type="presParOf" srcId="{1F737354-5A0E-4B2C-83F4-ACCB69D60A28}" destId="{CFD95AE2-9DD3-4546-9422-DB43A51E6B2E}" srcOrd="1" destOrd="0" presId="urn:microsoft.com/office/officeart/2005/8/layout/hList3"/>
    <dgm:cxn modelId="{3545AE6E-D417-4BF5-B0BF-B890DF5FC557}" type="presParOf" srcId="{CFD95AE2-9DD3-4546-9422-DB43A51E6B2E}" destId="{F5C3F7F1-CEA0-49C4-9AA0-D342FEFEA354}" srcOrd="0" destOrd="0" presId="urn:microsoft.com/office/officeart/2005/8/layout/hList3"/>
    <dgm:cxn modelId="{A7122E34-FD1E-4F7A-A422-98A057638252}" type="presParOf" srcId="{CFD95AE2-9DD3-4546-9422-DB43A51E6B2E}" destId="{FAE584BA-2169-4818-86D4-2DFBE33EDFFC}" srcOrd="1" destOrd="0" presId="urn:microsoft.com/office/officeart/2005/8/layout/hList3"/>
    <dgm:cxn modelId="{F07CF1E1-8960-4C7A-A839-1944E04BADEE}" type="presParOf" srcId="{CFD95AE2-9DD3-4546-9422-DB43A51E6B2E}" destId="{77B589DE-2A0B-4817-8666-D284E4CFE8A0}" srcOrd="2" destOrd="0" presId="urn:microsoft.com/office/officeart/2005/8/layout/hList3"/>
    <dgm:cxn modelId="{A7976604-F132-4CAC-B050-798D3C53B63C}" type="presParOf" srcId="{1F737354-5A0E-4B2C-83F4-ACCB69D60A28}" destId="{0676944B-FE3D-45BE-8DAB-E49AB82CA9B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15 091,0тыс</a:t>
          </a: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. рублей</a:t>
          </a:r>
          <a:endParaRPr lang="ru-RU" sz="28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>
            <a:spcAft>
              <a:spcPts val="0"/>
            </a:spcAft>
          </a:pP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Дорожный фонд </a:t>
          </a:r>
        </a:p>
        <a:p>
          <a:pPr>
            <a:spcAft>
              <a:spcPts val="0"/>
            </a:spcAft>
          </a:pP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0,0  </a:t>
          </a: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>
            <a:spcAft>
              <a:spcPts val="0"/>
            </a:spcAft>
          </a:pP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0,0</a:t>
          </a:r>
          <a:endParaRPr lang="ru-RU" sz="16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7BFD71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7513,6 тыс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 рублей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49,8%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0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оборона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173,3 тыс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 рублей 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1,2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00B0F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ГО и ЧС</a:t>
          </a:r>
          <a:endParaRPr lang="ru-RU" sz="14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200,0 </a:t>
          </a:r>
          <a:r>
            <a:rPr lang="ru-RU" sz="1400" dirty="0" err="1" smtClean="0">
              <a:effectLst/>
              <a:latin typeface="Times New Roman" pitchFamily="18" charset="0"/>
              <a:cs typeface="Times New Roman" pitchFamily="18" charset="0"/>
            </a:rPr>
            <a:t>ыс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1,3 %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92D05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Содержание органов местного самоуправления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6 989,7тыс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 рублей 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46,3%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00CCFF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Муниципальный долг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0,0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0,06%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25,0 тыс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0,2 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51904" custLinFactNeighborX="890" custLinFactNeighborY="-3737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7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7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7" custScaleX="125539" custScaleY="129329" custRadScaleRad="147409" custRadScaleInc="-2411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1" presStyleCnt="7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1" presStyleCnt="7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1" presStyleCnt="7" custScaleX="128660" custScaleY="104700" custRadScaleRad="99900" custRadScaleInc="-201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7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7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7" custScaleX="126117" custScaleY="128173" custRadScaleRad="140585" custRadScaleInc="-1712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3" presStyleCnt="7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3" presStyleCnt="7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3" presStyleCnt="7" custScaleX="125008" custScaleY="137881" custRadScaleRad="153542" custRadScaleInc="-199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4" presStyleCnt="7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4" presStyleCnt="7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4" presStyleCnt="7" custScaleX="119565" custScaleY="100614" custRadScaleRad="106908" custRadScaleInc="-2266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5" presStyleCnt="7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5" presStyleCnt="7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5" presStyleCnt="7" custScaleX="135929" custScaleY="105154" custRadScaleRad="104777" custRadScaleInc="-174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6" presStyleCnt="7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6" presStyleCnt="7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6" presStyleCnt="7" custScaleX="124430" custScaleY="118480" custRadScaleRad="156519" custRadScaleInc="-197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2BF602-3E0B-4660-86E7-37D3BF1EA7C0}" type="presOf" srcId="{850BDB31-7899-47A8-8A8D-2651EE81DB1C}" destId="{B6C2774B-CEC3-4885-8925-9AD4E72E39CE}" srcOrd="1" destOrd="0" presId="urn:microsoft.com/office/officeart/2005/8/layout/radial1"/>
    <dgm:cxn modelId="{43189459-8115-4889-A2D6-14B8D04F4080}" type="presOf" srcId="{7FE7A46F-F120-46C2-8441-BB1D9BA17B40}" destId="{6CE479B8-58DF-48DD-AC0B-D0C5FC6877CB}" srcOrd="0" destOrd="0" presId="urn:microsoft.com/office/officeart/2005/8/layout/radial1"/>
    <dgm:cxn modelId="{452DE7E2-BFBD-4189-B0C1-D4F58042CF44}" srcId="{B179D74B-D7BA-4ED1-A72F-D0DA76E8417A}" destId="{052F7232-50DC-44E8-9F5D-8FEEAEB86E33}" srcOrd="5" destOrd="0" parTransId="{A2E5F42E-C718-432A-8A41-71BF82BBE18E}" sibTransId="{71ADD2D1-68BE-4C39-A17E-3E7AC1D147F0}"/>
    <dgm:cxn modelId="{768E5351-6918-4060-AC50-629DBF30600A}" type="presOf" srcId="{11E86306-1FA3-4165-81CF-E5CFBAACAB41}" destId="{D23AFAD6-9784-476C-B26A-F6CCAEF2A753}" srcOrd="0" destOrd="0" presId="urn:microsoft.com/office/officeart/2005/8/layout/radial1"/>
    <dgm:cxn modelId="{391DC4C8-5E39-4B36-BC90-0B7C287F8DC6}" type="presOf" srcId="{4199C120-FE21-41AC-9A33-F6885A63D66E}" destId="{ACABAC21-A12D-4CBC-B952-3A73C95768F1}" srcOrd="1" destOrd="0" presId="urn:microsoft.com/office/officeart/2005/8/layout/radial1"/>
    <dgm:cxn modelId="{F8297B93-34B9-4CA9-AC5D-9566195A3865}" type="presOf" srcId="{065A3735-5D80-4FA3-B867-379611BFBD38}" destId="{9F81A141-1B04-4A03-B238-37F7A90993F2}" srcOrd="0" destOrd="0" presId="urn:microsoft.com/office/officeart/2005/8/layout/radial1"/>
    <dgm:cxn modelId="{BD66AF89-518D-4D13-A187-C0C49287D027}" type="presOf" srcId="{052F7232-50DC-44E8-9F5D-8FEEAEB86E33}" destId="{9779251D-D94F-458D-8625-FA8430489ABD}" srcOrd="0" destOrd="0" presId="urn:microsoft.com/office/officeart/2005/8/layout/radial1"/>
    <dgm:cxn modelId="{3AD6D3D0-38CB-4B64-A7B3-02B9B0ED4EE3}" type="presOf" srcId="{C3B366E1-35BE-4501-9211-79E56F24F0B1}" destId="{21AB2C71-7445-44F1-88DA-8920B87614F7}" srcOrd="0" destOrd="0" presId="urn:microsoft.com/office/officeart/2005/8/layout/radial1"/>
    <dgm:cxn modelId="{D5244609-9439-40B1-BF21-59A44C5BFDAE}" type="presOf" srcId="{C6A1BDBE-B799-45DE-8DF1-D0A56A293435}" destId="{A6529843-AF44-44C9-93DF-E3B0991FDD04}" srcOrd="0" destOrd="0" presId="urn:microsoft.com/office/officeart/2005/8/layout/radial1"/>
    <dgm:cxn modelId="{0111B969-1FBA-4A74-9B43-5C32D06D0411}" type="presOf" srcId="{84FA42E0-3171-4CBA-9E87-E80A4C844FE3}" destId="{5A8679B6-7689-4D75-A7A5-C24CDE107484}" srcOrd="0" destOrd="0" presId="urn:microsoft.com/office/officeart/2005/8/layout/radial1"/>
    <dgm:cxn modelId="{3ACF46E3-81FA-438A-AC9F-869E050E0BC2}" type="presOf" srcId="{A2E5F42E-C718-432A-8A41-71BF82BBE18E}" destId="{BC211171-4868-4B1B-8C84-7AFE7DA92B72}" srcOrd="0" destOrd="0" presId="urn:microsoft.com/office/officeart/2005/8/layout/radial1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EE5ED6C8-3C2A-4568-8D0F-8E9F80CDB84E}" srcId="{B179D74B-D7BA-4ED1-A72F-D0DA76E8417A}" destId="{948D7AA2-6A07-4029-958A-456C6A888F0B}" srcOrd="4" destOrd="0" parTransId="{850BDB31-7899-47A8-8A8D-2651EE81DB1C}" sibTransId="{5E26D90B-22ED-4AB4-8D07-24D8137BEB98}"/>
    <dgm:cxn modelId="{BA557D1A-7B10-484D-86D8-81F6F7CA80AF}" type="presOf" srcId="{1F8E4B7B-3190-492B-BA7B-9B52CE7D79BE}" destId="{FC4E895A-5CB6-4776-9D34-BC12EF08CF61}" srcOrd="0" destOrd="0" presId="urn:microsoft.com/office/officeart/2005/8/layout/radial1"/>
    <dgm:cxn modelId="{250B212B-36E7-4B8C-A14F-1B3883F2B38B}" type="presOf" srcId="{1B234536-2071-46C6-A491-AF4B1A3F9FEB}" destId="{30E7B6AA-B589-42F5-B263-2F67E7BFE06E}" srcOrd="0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D376D508-ADF9-46FC-A164-4269871277C6}" type="presOf" srcId="{8AB6F3CB-D047-4C8E-B920-0BDFB57A2588}" destId="{62ECBD28-2110-4395-8718-5D140BE52464}" srcOrd="1" destOrd="0" presId="urn:microsoft.com/office/officeart/2005/8/layout/radial1"/>
    <dgm:cxn modelId="{EA09CA83-915C-4E10-817D-131D2AD81289}" type="presOf" srcId="{607EE9E9-D002-42FE-B74D-D945412804DF}" destId="{2CB797D3-131D-4B40-8D1C-3C0BCCD4E26A}" srcOrd="0" destOrd="0" presId="urn:microsoft.com/office/officeart/2005/8/layout/radial1"/>
    <dgm:cxn modelId="{7655DC64-8482-4141-93F5-8D519CB2D159}" type="presOf" srcId="{4199C120-FE21-41AC-9A33-F6885A63D66E}" destId="{38A04AD7-3C30-42FD-9169-981E636C19E5}" srcOrd="0" destOrd="0" presId="urn:microsoft.com/office/officeart/2005/8/layout/radial1"/>
    <dgm:cxn modelId="{1E9A7DC7-6202-45C2-86C1-237CD28A2ACA}" type="presOf" srcId="{8AB6F3CB-D047-4C8E-B920-0BDFB57A2588}" destId="{1BB1C879-ADD1-46CE-9D67-364F5ECE1CD3}" srcOrd="0" destOrd="0" presId="urn:microsoft.com/office/officeart/2005/8/layout/radial1"/>
    <dgm:cxn modelId="{6D6278AB-D84E-4017-91F5-351B059818D7}" type="presOf" srcId="{607EE9E9-D002-42FE-B74D-D945412804DF}" destId="{9C4E9843-91FB-4B66-AD05-A718EA51A920}" srcOrd="1" destOrd="0" presId="urn:microsoft.com/office/officeart/2005/8/layout/radial1"/>
    <dgm:cxn modelId="{F011814D-0DE6-4596-998C-7232A6219EF6}" type="presOf" srcId="{850BDB31-7899-47A8-8A8D-2651EE81DB1C}" destId="{A5A442AC-CDA8-474B-92EE-3D632F0EC957}" srcOrd="0" destOrd="0" presId="urn:microsoft.com/office/officeart/2005/8/layout/radial1"/>
    <dgm:cxn modelId="{1B2D08A9-FD2B-4C26-B84F-A6C6038E479D}" srcId="{B179D74B-D7BA-4ED1-A72F-D0DA76E8417A}" destId="{C3B366E1-35BE-4501-9211-79E56F24F0B1}" srcOrd="6" destOrd="0" parTransId="{4199C120-FE21-41AC-9A33-F6885A63D66E}" sibTransId="{AB4F022C-2B6F-4D5A-8949-0266BBDB6FAD}"/>
    <dgm:cxn modelId="{B9774E65-E7B5-46D6-BB36-4CBB14C006FF}" type="presOf" srcId="{B179D74B-D7BA-4ED1-A72F-D0DA76E8417A}" destId="{22672531-8C33-499F-A8B8-1F76FA72B8E1}" srcOrd="0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4D79AC91-035C-4C94-8770-D262E2EAA9FC}" type="presOf" srcId="{948D7AA2-6A07-4029-958A-456C6A888F0B}" destId="{D418F6EB-147F-4047-B751-E8166DE58772}" srcOrd="0" destOrd="0" presId="urn:microsoft.com/office/officeart/2005/8/layout/radial1"/>
    <dgm:cxn modelId="{D85264E3-9117-4119-B98B-48C5328DB343}" srcId="{B179D74B-D7BA-4ED1-A72F-D0DA76E8417A}" destId="{84FA42E0-3171-4CBA-9E87-E80A4C844FE3}" srcOrd="3" destOrd="0" parTransId="{8AB6F3CB-D047-4C8E-B920-0BDFB57A2588}" sibTransId="{8ECB2E2B-7E53-417D-BCDE-DA522F6C8195}"/>
    <dgm:cxn modelId="{F61DB9D5-B402-4757-A25F-7B0A8BF12203}" type="presOf" srcId="{A2E5F42E-C718-432A-8A41-71BF82BBE18E}" destId="{5514A104-9BD3-4559-9BDA-E17D63A5FAED}" srcOrd="1" destOrd="0" presId="urn:microsoft.com/office/officeart/2005/8/layout/radial1"/>
    <dgm:cxn modelId="{55027F70-CC8D-487E-A1D9-43F77457148F}" type="presOf" srcId="{7FE7A46F-F120-46C2-8441-BB1D9BA17B40}" destId="{6CEA8AA8-969F-4D16-AA37-493DEC7B2497}" srcOrd="1" destOrd="0" presId="urn:microsoft.com/office/officeart/2005/8/layout/radial1"/>
    <dgm:cxn modelId="{94179C15-8BCE-4648-878D-2FDA92C3F688}" srcId="{B179D74B-D7BA-4ED1-A72F-D0DA76E8417A}" destId="{1B234536-2071-46C6-A491-AF4B1A3F9FEB}" srcOrd="1" destOrd="0" parTransId="{11E86306-1FA3-4165-81CF-E5CFBAACAB41}" sibTransId="{1EE3D30F-5CA2-4829-8D39-76AE15AD5942}"/>
    <dgm:cxn modelId="{E9AE4F4E-3A59-4E7D-A8C0-22F3950433CD}" type="presOf" srcId="{11E86306-1FA3-4165-81CF-E5CFBAACAB41}" destId="{6C400A76-512C-4622-ABC7-4A7262143CD7}" srcOrd="1" destOrd="0" presId="urn:microsoft.com/office/officeart/2005/8/layout/radial1"/>
    <dgm:cxn modelId="{44C05B4C-61BD-451F-9085-F0BCEA32C703}" type="presParOf" srcId="{FC4E895A-5CB6-4776-9D34-BC12EF08CF61}" destId="{22672531-8C33-499F-A8B8-1F76FA72B8E1}" srcOrd="0" destOrd="0" presId="urn:microsoft.com/office/officeart/2005/8/layout/radial1"/>
    <dgm:cxn modelId="{71D0D890-F809-4FB2-9411-A556971E5A5B}" type="presParOf" srcId="{FC4E895A-5CB6-4776-9D34-BC12EF08CF61}" destId="{2CB797D3-131D-4B40-8D1C-3C0BCCD4E26A}" srcOrd="1" destOrd="0" presId="urn:microsoft.com/office/officeart/2005/8/layout/radial1"/>
    <dgm:cxn modelId="{30FFD7E6-0AEB-4AF8-ACF8-2AEE8840AE4C}" type="presParOf" srcId="{2CB797D3-131D-4B40-8D1C-3C0BCCD4E26A}" destId="{9C4E9843-91FB-4B66-AD05-A718EA51A920}" srcOrd="0" destOrd="0" presId="urn:microsoft.com/office/officeart/2005/8/layout/radial1"/>
    <dgm:cxn modelId="{9C6AEFC0-9D03-4FAC-9970-F41813D87DD9}" type="presParOf" srcId="{FC4E895A-5CB6-4776-9D34-BC12EF08CF61}" destId="{9F81A141-1B04-4A03-B238-37F7A90993F2}" srcOrd="2" destOrd="0" presId="urn:microsoft.com/office/officeart/2005/8/layout/radial1"/>
    <dgm:cxn modelId="{E37B3763-3433-403F-825B-5EE5AF2254DC}" type="presParOf" srcId="{FC4E895A-5CB6-4776-9D34-BC12EF08CF61}" destId="{D23AFAD6-9784-476C-B26A-F6CCAEF2A753}" srcOrd="3" destOrd="0" presId="urn:microsoft.com/office/officeart/2005/8/layout/radial1"/>
    <dgm:cxn modelId="{70CDB5C0-4315-4CBD-85C7-5D0ED17E71B6}" type="presParOf" srcId="{D23AFAD6-9784-476C-B26A-F6CCAEF2A753}" destId="{6C400A76-512C-4622-ABC7-4A7262143CD7}" srcOrd="0" destOrd="0" presId="urn:microsoft.com/office/officeart/2005/8/layout/radial1"/>
    <dgm:cxn modelId="{A592A61C-9CC0-4C1F-AF2B-96ACE601C06C}" type="presParOf" srcId="{FC4E895A-5CB6-4776-9D34-BC12EF08CF61}" destId="{30E7B6AA-B589-42F5-B263-2F67E7BFE06E}" srcOrd="4" destOrd="0" presId="urn:microsoft.com/office/officeart/2005/8/layout/radial1"/>
    <dgm:cxn modelId="{E338D541-BA1D-4029-AD58-832BB1FEBD3F}" type="presParOf" srcId="{FC4E895A-5CB6-4776-9D34-BC12EF08CF61}" destId="{6CE479B8-58DF-48DD-AC0B-D0C5FC6877CB}" srcOrd="5" destOrd="0" presId="urn:microsoft.com/office/officeart/2005/8/layout/radial1"/>
    <dgm:cxn modelId="{A7FC0FF9-546C-43A9-B8E2-F57F165CF1C7}" type="presParOf" srcId="{6CE479B8-58DF-48DD-AC0B-D0C5FC6877CB}" destId="{6CEA8AA8-969F-4D16-AA37-493DEC7B2497}" srcOrd="0" destOrd="0" presId="urn:microsoft.com/office/officeart/2005/8/layout/radial1"/>
    <dgm:cxn modelId="{55F119F5-8381-4431-9E30-A91488176FDF}" type="presParOf" srcId="{FC4E895A-5CB6-4776-9D34-BC12EF08CF61}" destId="{A6529843-AF44-44C9-93DF-E3B0991FDD04}" srcOrd="6" destOrd="0" presId="urn:microsoft.com/office/officeart/2005/8/layout/radial1"/>
    <dgm:cxn modelId="{03777F11-38CE-41AA-AF27-B13837171558}" type="presParOf" srcId="{FC4E895A-5CB6-4776-9D34-BC12EF08CF61}" destId="{1BB1C879-ADD1-46CE-9D67-364F5ECE1CD3}" srcOrd="7" destOrd="0" presId="urn:microsoft.com/office/officeart/2005/8/layout/radial1"/>
    <dgm:cxn modelId="{32E50727-E3BC-419F-AD01-200A11225E97}" type="presParOf" srcId="{1BB1C879-ADD1-46CE-9D67-364F5ECE1CD3}" destId="{62ECBD28-2110-4395-8718-5D140BE52464}" srcOrd="0" destOrd="0" presId="urn:microsoft.com/office/officeart/2005/8/layout/radial1"/>
    <dgm:cxn modelId="{FAE6A49E-3F31-4D86-BFFD-4DD10449ABD8}" type="presParOf" srcId="{FC4E895A-5CB6-4776-9D34-BC12EF08CF61}" destId="{5A8679B6-7689-4D75-A7A5-C24CDE107484}" srcOrd="8" destOrd="0" presId="urn:microsoft.com/office/officeart/2005/8/layout/radial1"/>
    <dgm:cxn modelId="{BB0018DC-8D1B-40DE-BA8C-F34F961AB309}" type="presParOf" srcId="{FC4E895A-5CB6-4776-9D34-BC12EF08CF61}" destId="{A5A442AC-CDA8-474B-92EE-3D632F0EC957}" srcOrd="9" destOrd="0" presId="urn:microsoft.com/office/officeart/2005/8/layout/radial1"/>
    <dgm:cxn modelId="{96557797-B387-493B-96A8-693D2A3D2233}" type="presParOf" srcId="{A5A442AC-CDA8-474B-92EE-3D632F0EC957}" destId="{B6C2774B-CEC3-4885-8925-9AD4E72E39CE}" srcOrd="0" destOrd="0" presId="urn:microsoft.com/office/officeart/2005/8/layout/radial1"/>
    <dgm:cxn modelId="{6E0AE8D2-0E9A-463E-B85C-D773474BCA5A}" type="presParOf" srcId="{FC4E895A-5CB6-4776-9D34-BC12EF08CF61}" destId="{D418F6EB-147F-4047-B751-E8166DE58772}" srcOrd="10" destOrd="0" presId="urn:microsoft.com/office/officeart/2005/8/layout/radial1"/>
    <dgm:cxn modelId="{056F96FF-72E0-4896-8E1B-3A25063FD02C}" type="presParOf" srcId="{FC4E895A-5CB6-4776-9D34-BC12EF08CF61}" destId="{BC211171-4868-4B1B-8C84-7AFE7DA92B72}" srcOrd="11" destOrd="0" presId="urn:microsoft.com/office/officeart/2005/8/layout/radial1"/>
    <dgm:cxn modelId="{C2C813E3-3833-47A5-9682-6E414D7486A3}" type="presParOf" srcId="{BC211171-4868-4B1B-8C84-7AFE7DA92B72}" destId="{5514A104-9BD3-4559-9BDA-E17D63A5FAED}" srcOrd="0" destOrd="0" presId="urn:microsoft.com/office/officeart/2005/8/layout/radial1"/>
    <dgm:cxn modelId="{53C19E8E-4581-435A-BD3D-A078862D8134}" type="presParOf" srcId="{FC4E895A-5CB6-4776-9D34-BC12EF08CF61}" destId="{9779251D-D94F-458D-8625-FA8430489ABD}" srcOrd="12" destOrd="0" presId="urn:microsoft.com/office/officeart/2005/8/layout/radial1"/>
    <dgm:cxn modelId="{F7F15935-6194-4385-A09A-61576EDE1BCE}" type="presParOf" srcId="{FC4E895A-5CB6-4776-9D34-BC12EF08CF61}" destId="{38A04AD7-3C30-42FD-9169-981E636C19E5}" srcOrd="13" destOrd="0" presId="urn:microsoft.com/office/officeart/2005/8/layout/radial1"/>
    <dgm:cxn modelId="{A6697A23-1DE4-458B-A41B-28F3235DA704}" type="presParOf" srcId="{38A04AD7-3C30-42FD-9169-981E636C19E5}" destId="{ACABAC21-A12D-4CBC-B952-3A73C95768F1}" srcOrd="0" destOrd="0" presId="urn:microsoft.com/office/officeart/2005/8/layout/radial1"/>
    <dgm:cxn modelId="{07640FAA-71BE-486D-A918-2F19708529E1}" type="presParOf" srcId="{FC4E895A-5CB6-4776-9D34-BC12EF08CF61}" destId="{21AB2C71-7445-44F1-88DA-8920B87614F7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11,9млн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4,9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млн.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15674" custLinFactNeighborY="-7584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5796" custLinFactNeighborY="52974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66DC2F-F1CF-40BC-A3A2-A811D7A41433}" type="presOf" srcId="{7D40F476-0546-4DC1-BB6A-4F8DD0F3633C}" destId="{13135B4C-4AC9-43E6-AF2F-D7E23FABF6CB}" srcOrd="1" destOrd="0" presId="urn:microsoft.com/office/officeart/2005/8/layout/venn1"/>
    <dgm:cxn modelId="{C35171E8-B9EB-4DD4-B90C-DB6BCB1CD95D}" type="presOf" srcId="{7D40F476-0546-4DC1-BB6A-4F8DD0F3633C}" destId="{780274D5-3C8B-4693-9DBA-38420241D3FC}" srcOrd="0" destOrd="0" presId="urn:microsoft.com/office/officeart/2005/8/layout/venn1"/>
    <dgm:cxn modelId="{A63C66A0-1DA5-4900-93A9-C75742D50993}" type="presOf" srcId="{DBFC0E42-52C3-41AC-9D55-3ACB6CC85CB4}" destId="{8C300156-AF83-44F4-9572-C69CB6AE81BB}" srcOrd="1" destOrd="0" presId="urn:microsoft.com/office/officeart/2005/8/layout/venn1"/>
    <dgm:cxn modelId="{170F466B-59C7-4A9F-AAE6-557A5E95FAE9}" type="presOf" srcId="{517D4731-E778-4229-ADC1-3054A5537D2B}" destId="{0CCA2EBD-E007-40E2-BC0A-B9FC89413435}" srcOrd="0" destOrd="0" presId="urn:microsoft.com/office/officeart/2005/8/layout/venn1"/>
    <dgm:cxn modelId="{3A4E3E17-1260-418F-B6BD-FCC442FED9C6}" type="presOf" srcId="{DBFC0E42-52C3-41AC-9D55-3ACB6CC85CB4}" destId="{E30DA2D8-C1F0-4BB3-8F56-836B6D54BAEA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C7C66A7D-682D-4BBC-94FF-22424621D5F3}" type="presParOf" srcId="{0CCA2EBD-E007-40E2-BC0A-B9FC89413435}" destId="{780274D5-3C8B-4693-9DBA-38420241D3FC}" srcOrd="0" destOrd="0" presId="urn:microsoft.com/office/officeart/2005/8/layout/venn1"/>
    <dgm:cxn modelId="{01695D47-0D28-47D3-93D7-1252E3A8B256}" type="presParOf" srcId="{0CCA2EBD-E007-40E2-BC0A-B9FC89413435}" destId="{13135B4C-4AC9-43E6-AF2F-D7E23FABF6CB}" srcOrd="1" destOrd="0" presId="urn:microsoft.com/office/officeart/2005/8/layout/venn1"/>
    <dgm:cxn modelId="{208264DE-352D-45B3-8021-1C7F0D13FD73}" type="presParOf" srcId="{0CCA2EBD-E007-40E2-BC0A-B9FC89413435}" destId="{E30DA2D8-C1F0-4BB3-8F56-836B6D54BAEA}" srcOrd="2" destOrd="0" presId="urn:microsoft.com/office/officeart/2005/8/layout/venn1"/>
    <dgm:cxn modelId="{AE6C223A-EAD3-4024-ADFC-297B9ECF3EF6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13,7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млн.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0,5 млн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821" custLinFactNeighborY="-5941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490F75-E29A-4CE2-83BE-1E1A8672D532}" type="presOf" srcId="{DBFC0E42-52C3-41AC-9D55-3ACB6CC85CB4}" destId="{8C300156-AF83-44F4-9572-C69CB6AE81BB}" srcOrd="1" destOrd="0" presId="urn:microsoft.com/office/officeart/2005/8/layout/venn1"/>
    <dgm:cxn modelId="{8D617BC7-7D17-4F7E-B6E0-535F187A301E}" type="presOf" srcId="{DBFC0E42-52C3-41AC-9D55-3ACB6CC85CB4}" destId="{E30DA2D8-C1F0-4BB3-8F56-836B6D54BAEA}" srcOrd="0" destOrd="0" presId="urn:microsoft.com/office/officeart/2005/8/layout/venn1"/>
    <dgm:cxn modelId="{8031C576-DA03-4ED1-83E3-E91B2F985784}" type="presOf" srcId="{517D4731-E778-4229-ADC1-3054A5537D2B}" destId="{0CCA2EBD-E007-40E2-BC0A-B9FC89413435}" srcOrd="0" destOrd="0" presId="urn:microsoft.com/office/officeart/2005/8/layout/venn1"/>
    <dgm:cxn modelId="{679CD3D0-7EBC-4421-A92F-BB023F93F790}" type="presOf" srcId="{7D40F476-0546-4DC1-BB6A-4F8DD0F3633C}" destId="{780274D5-3C8B-4693-9DBA-38420241D3FC}" srcOrd="0" destOrd="0" presId="urn:microsoft.com/office/officeart/2005/8/layout/venn1"/>
    <dgm:cxn modelId="{28B2DA69-6EF2-4817-A91D-6D23FE696EEA}" type="presOf" srcId="{7D40F476-0546-4DC1-BB6A-4F8DD0F3633C}" destId="{13135B4C-4AC9-43E6-AF2F-D7E23FABF6CB}" srcOrd="1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2688AC31-E223-4884-95B0-4F9971C04195}" type="presParOf" srcId="{0CCA2EBD-E007-40E2-BC0A-B9FC89413435}" destId="{780274D5-3C8B-4693-9DBA-38420241D3FC}" srcOrd="0" destOrd="0" presId="urn:microsoft.com/office/officeart/2005/8/layout/venn1"/>
    <dgm:cxn modelId="{35DEAFD0-CB93-4D58-8CD9-DB70BC356D65}" type="presParOf" srcId="{0CCA2EBD-E007-40E2-BC0A-B9FC89413435}" destId="{13135B4C-4AC9-43E6-AF2F-D7E23FABF6CB}" srcOrd="1" destOrd="0" presId="urn:microsoft.com/office/officeart/2005/8/layout/venn1"/>
    <dgm:cxn modelId="{E2A3A9F5-C85D-44F0-A59E-F7A30B0BFA06}" type="presParOf" srcId="{0CCA2EBD-E007-40E2-BC0A-B9FC89413435}" destId="{E30DA2D8-C1F0-4BB3-8F56-836B6D54BAEA}" srcOrd="2" destOrd="0" presId="urn:microsoft.com/office/officeart/2005/8/layout/venn1"/>
    <dgm:cxn modelId="{6FB216BA-106C-4ACF-B47A-F5CA3A1EB306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14,3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млн.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0,8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млн.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-4464" custLinFactNeighborY="-8936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7BED56-AC1B-4B19-B9BE-CE6CAB10BD8F}" type="presOf" srcId="{DBFC0E42-52C3-41AC-9D55-3ACB6CC85CB4}" destId="{E30DA2D8-C1F0-4BB3-8F56-836B6D54BAEA}" srcOrd="0" destOrd="0" presId="urn:microsoft.com/office/officeart/2005/8/layout/venn1"/>
    <dgm:cxn modelId="{FC3E3844-A23E-4745-B580-B3D3691814EB}" type="presOf" srcId="{517D4731-E778-4229-ADC1-3054A5537D2B}" destId="{0CCA2EBD-E007-40E2-BC0A-B9FC89413435}" srcOrd="0" destOrd="0" presId="urn:microsoft.com/office/officeart/2005/8/layout/venn1"/>
    <dgm:cxn modelId="{8FA6764F-9804-4E61-A29B-AC7AC38F6A00}" type="presOf" srcId="{7D40F476-0546-4DC1-BB6A-4F8DD0F3633C}" destId="{13135B4C-4AC9-43E6-AF2F-D7E23FABF6CB}" srcOrd="1" destOrd="0" presId="urn:microsoft.com/office/officeart/2005/8/layout/venn1"/>
    <dgm:cxn modelId="{2463FD99-D591-4FF0-8D83-51A307296B73}" type="presOf" srcId="{7D40F476-0546-4DC1-BB6A-4F8DD0F3633C}" destId="{780274D5-3C8B-4693-9DBA-38420241D3FC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C4463D36-4A59-4AC1-901E-0A8B0EBF4DF6}" type="presOf" srcId="{DBFC0E42-52C3-41AC-9D55-3ACB6CC85CB4}" destId="{8C300156-AF83-44F4-9572-C69CB6AE81BB}" srcOrd="1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A9B27215-45D3-4BE9-8A47-B79C6FE3969A}" type="presParOf" srcId="{0CCA2EBD-E007-40E2-BC0A-B9FC89413435}" destId="{780274D5-3C8B-4693-9DBA-38420241D3FC}" srcOrd="0" destOrd="0" presId="urn:microsoft.com/office/officeart/2005/8/layout/venn1"/>
    <dgm:cxn modelId="{C4E024E0-1797-4369-947E-753F2DCFF35B}" type="presParOf" srcId="{0CCA2EBD-E007-40E2-BC0A-B9FC89413435}" destId="{13135B4C-4AC9-43E6-AF2F-D7E23FABF6CB}" srcOrd="1" destOrd="0" presId="urn:microsoft.com/office/officeart/2005/8/layout/venn1"/>
    <dgm:cxn modelId="{3A3E0C5F-BCC2-45F1-8AA0-FEDF38472068}" type="presParOf" srcId="{0CCA2EBD-E007-40E2-BC0A-B9FC89413435}" destId="{E30DA2D8-C1F0-4BB3-8F56-836B6D54BAEA}" srcOrd="2" destOrd="0" presId="urn:microsoft.com/office/officeart/2005/8/layout/venn1"/>
    <dgm:cxn modelId="{4003AEC6-1042-4049-B958-2BFEC8DC5B7F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755EFE-4297-409D-8024-A86124D887D9}">
      <dsp:nvSpPr>
        <dsp:cNvPr id="0" name=""/>
        <dsp:cNvSpPr/>
      </dsp:nvSpPr>
      <dsp:spPr>
        <a:xfrm>
          <a:off x="0" y="0"/>
          <a:ext cx="9144000" cy="1861050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Основа формирования 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проекта бюджета </a:t>
          </a:r>
          <a:endParaRPr lang="ru-RU" sz="1800" kern="1200" dirty="0" smtClean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Заветинского сельского поселения Заветинского района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2018 год</a:t>
          </a:r>
          <a:endParaRPr lang="ru-RU" sz="18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9144000" cy="1861050"/>
      </dsp:txXfrm>
    </dsp:sp>
    <dsp:sp modelId="{F5C3F7F1-CEA0-49C4-9AA0-D342FEFEA354}">
      <dsp:nvSpPr>
        <dsp:cNvPr id="0" name=""/>
        <dsp:cNvSpPr/>
      </dsp:nvSpPr>
      <dsp:spPr>
        <a:xfrm>
          <a:off x="0" y="1845808"/>
          <a:ext cx="2981727" cy="3908205"/>
        </a:xfrm>
        <a:prstGeom prst="rect">
          <a:avLst/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 основных направлениях бюджетной политики и основных направлениях  налоговой политики Заветинского сельского поселения  на 2018 -2020 годы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Заветинского сельского поселения от 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13.10.2017 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№ 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126 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1600" kern="1200" dirty="0">
            <a:solidFill>
              <a:srgbClr val="000000"/>
            </a:solidFill>
          </a:endParaRPr>
        </a:p>
      </dsp:txBody>
      <dsp:txXfrm>
        <a:off x="0" y="1845808"/>
        <a:ext cx="2981727" cy="3908205"/>
      </dsp:txXfrm>
    </dsp:sp>
    <dsp:sp modelId="{FAE584BA-2169-4818-86D4-2DFBE33EDFFC}">
      <dsp:nvSpPr>
        <dsp:cNvPr id="0" name=""/>
        <dsp:cNvSpPr/>
      </dsp:nvSpPr>
      <dsp:spPr>
        <a:xfrm>
          <a:off x="2928916" y="1845808"/>
          <a:ext cx="3080742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Заветинского сельского поселения на 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2018 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годы</a:t>
          </a:r>
          <a:endParaRPr lang="ru-RU" sz="16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28916" y="1845808"/>
        <a:ext cx="3080742" cy="3908205"/>
      </dsp:txXfrm>
    </dsp:sp>
    <dsp:sp modelId="{77B589DE-2A0B-4817-8666-D284E4CFE8A0}">
      <dsp:nvSpPr>
        <dsp:cNvPr id="0" name=""/>
        <dsp:cNvSpPr/>
      </dsp:nvSpPr>
      <dsp:spPr>
        <a:xfrm>
          <a:off x="6062863" y="1861050"/>
          <a:ext cx="3080742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Муниципальные программы Заветинского сельского поселения</a:t>
          </a:r>
          <a:endParaRPr lang="ru-RU" sz="16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62863" y="1861050"/>
        <a:ext cx="3080742" cy="3908205"/>
      </dsp:txXfrm>
    </dsp:sp>
    <dsp:sp modelId="{0676944B-FE3D-45BE-8DAB-E49AB82CA9B4}">
      <dsp:nvSpPr>
        <dsp:cNvPr id="0" name=""/>
        <dsp:cNvSpPr/>
      </dsp:nvSpPr>
      <dsp:spPr>
        <a:xfrm>
          <a:off x="0" y="5769255"/>
          <a:ext cx="9144000" cy="434245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2683343" y="1643914"/>
          <a:ext cx="3929133" cy="2251715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15 091,0тыс</a:t>
          </a: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. рублей</a:t>
          </a:r>
          <a:endParaRPr lang="ru-RU" sz="28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683343" y="1643914"/>
        <a:ext cx="3929133" cy="2251715"/>
      </dsp:txXfrm>
    </dsp:sp>
    <dsp:sp modelId="{2CB797D3-131D-4B40-8D1C-3C0BCCD4E26A}">
      <dsp:nvSpPr>
        <dsp:cNvPr id="0" name=""/>
        <dsp:cNvSpPr/>
      </dsp:nvSpPr>
      <dsp:spPr>
        <a:xfrm rot="12303693">
          <a:off x="2534271" y="1911938"/>
          <a:ext cx="620716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620716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2303693">
        <a:off x="2829111" y="1911010"/>
        <a:ext cx="31035" cy="31035"/>
      </dsp:txXfrm>
    </dsp:sp>
    <dsp:sp modelId="{9F81A141-1B04-4A03-B238-37F7A90993F2}">
      <dsp:nvSpPr>
        <dsp:cNvPr id="0" name=""/>
        <dsp:cNvSpPr/>
      </dsp:nvSpPr>
      <dsp:spPr>
        <a:xfrm>
          <a:off x="785788" y="440334"/>
          <a:ext cx="1860899" cy="1917080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effectLst/>
              <a:latin typeface="Times New Roman" pitchFamily="18" charset="0"/>
              <a:cs typeface="Times New Roman" pitchFamily="18" charset="0"/>
            </a:rPr>
            <a:t>Дорожный фонд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effectLst/>
              <a:latin typeface="Times New Roman" pitchFamily="18" charset="0"/>
              <a:cs typeface="Times New Roman" pitchFamily="18" charset="0"/>
            </a:rPr>
            <a:t>0,0  </a:t>
          </a:r>
          <a:r>
            <a:rPr lang="ru-RU" sz="16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effectLst/>
              <a:latin typeface="Times New Roman" pitchFamily="18" charset="0"/>
              <a:cs typeface="Times New Roman" pitchFamily="18" charset="0"/>
            </a:rPr>
            <a:t>0,0</a:t>
          </a:r>
          <a:endParaRPr lang="ru-RU" sz="16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85788" y="440334"/>
        <a:ext cx="1860899" cy="1917080"/>
      </dsp:txXfrm>
    </dsp:sp>
    <dsp:sp modelId="{D23AFAD6-9784-476C-B26A-F6CCAEF2A753}">
      <dsp:nvSpPr>
        <dsp:cNvPr id="0" name=""/>
        <dsp:cNvSpPr/>
      </dsp:nvSpPr>
      <dsp:spPr>
        <a:xfrm rot="16112042">
          <a:off x="4571802" y="1583342"/>
          <a:ext cx="92235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92235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6112042">
        <a:off x="4615614" y="1595626"/>
        <a:ext cx="4611" cy="4611"/>
      </dsp:txXfrm>
    </dsp:sp>
    <dsp:sp modelId="{30E7B6AA-B589-42F5-B263-2F67E7BFE06E}">
      <dsp:nvSpPr>
        <dsp:cNvPr id="0" name=""/>
        <dsp:cNvSpPr/>
      </dsp:nvSpPr>
      <dsp:spPr>
        <a:xfrm>
          <a:off x="3643304" y="0"/>
          <a:ext cx="1907163" cy="1551997"/>
        </a:xfrm>
        <a:prstGeom prst="ellipse">
          <a:avLst/>
        </a:prstGeom>
        <a:solidFill>
          <a:srgbClr val="7BFD71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7513,6 тыс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 рублей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49,8%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643304" y="0"/>
        <a:ext cx="1907163" cy="1551997"/>
      </dsp:txXfrm>
    </dsp:sp>
    <dsp:sp modelId="{6CE479B8-58DF-48DD-AC0B-D0C5FC6877CB}">
      <dsp:nvSpPr>
        <dsp:cNvPr id="0" name=""/>
        <dsp:cNvSpPr/>
      </dsp:nvSpPr>
      <dsp:spPr>
        <a:xfrm rot="19868538">
          <a:off x="6035993" y="1865961"/>
          <a:ext cx="451103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451103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9868538">
        <a:off x="6250266" y="1869273"/>
        <a:ext cx="22555" cy="22555"/>
      </dsp:txXfrm>
    </dsp:sp>
    <dsp:sp modelId="{A6529843-AF44-44C9-93DF-E3B0991FDD04}">
      <dsp:nvSpPr>
        <dsp:cNvPr id="0" name=""/>
        <dsp:cNvSpPr/>
      </dsp:nvSpPr>
      <dsp:spPr>
        <a:xfrm>
          <a:off x="6346064" y="368902"/>
          <a:ext cx="1869467" cy="1899944"/>
        </a:xfrm>
        <a:prstGeom prst="ellipse">
          <a:avLst/>
        </a:prstGeom>
        <a:solidFill>
          <a:srgbClr val="FF0000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оборона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173,3 тыс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 рублей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1,2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346064" y="368902"/>
        <a:ext cx="1869467" cy="1899944"/>
      </dsp:txXfrm>
    </dsp:sp>
    <dsp:sp modelId="{1BB1C879-ADD1-46CE-9D67-364F5ECE1CD3}">
      <dsp:nvSpPr>
        <dsp:cNvPr id="0" name=""/>
        <dsp:cNvSpPr/>
      </dsp:nvSpPr>
      <dsp:spPr>
        <a:xfrm rot="953633">
          <a:off x="6394802" y="3345496"/>
          <a:ext cx="652528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652528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953633">
        <a:off x="6704753" y="3343773"/>
        <a:ext cx="32626" cy="32626"/>
      </dsp:txXfrm>
    </dsp:sp>
    <dsp:sp modelId="{5A8679B6-7689-4D75-A7A5-C24CDE107484}">
      <dsp:nvSpPr>
        <dsp:cNvPr id="0" name=""/>
        <dsp:cNvSpPr/>
      </dsp:nvSpPr>
      <dsp:spPr>
        <a:xfrm>
          <a:off x="7005446" y="2682954"/>
          <a:ext cx="1853028" cy="2043848"/>
        </a:xfrm>
        <a:prstGeom prst="ellipse">
          <a:avLst/>
        </a:prstGeom>
        <a:solidFill>
          <a:srgbClr val="00B0F0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ГО и ЧС</a:t>
          </a:r>
          <a:endParaRPr lang="ru-RU" sz="140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200,0 </a:t>
          </a:r>
          <a:r>
            <a:rPr lang="ru-RU" sz="1400" kern="1200" dirty="0" err="1" smtClean="0">
              <a:effectLst/>
              <a:latin typeface="Times New Roman" pitchFamily="18" charset="0"/>
              <a:cs typeface="Times New Roman" pitchFamily="18" charset="0"/>
            </a:rPr>
            <a:t>ыс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1,3 %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005446" y="2682954"/>
        <a:ext cx="1853028" cy="2043848"/>
      </dsp:txXfrm>
    </dsp:sp>
    <dsp:sp modelId="{A5A442AC-CDA8-474B-92EE-3D632F0EC957}">
      <dsp:nvSpPr>
        <dsp:cNvPr id="0" name=""/>
        <dsp:cNvSpPr/>
      </dsp:nvSpPr>
      <dsp:spPr>
        <a:xfrm rot="3614919">
          <a:off x="5135891" y="4038049"/>
          <a:ext cx="490555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490555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3614919">
        <a:off x="5368905" y="4040375"/>
        <a:ext cx="24527" cy="24527"/>
      </dsp:txXfrm>
    </dsp:sp>
    <dsp:sp modelId="{D418F6EB-147F-4047-B751-E8166DE58772}">
      <dsp:nvSpPr>
        <dsp:cNvPr id="0" name=""/>
        <dsp:cNvSpPr/>
      </dsp:nvSpPr>
      <dsp:spPr>
        <a:xfrm>
          <a:off x="5000825" y="4191892"/>
          <a:ext cx="1772345" cy="1491429"/>
        </a:xfrm>
        <a:prstGeom prst="ellipse">
          <a:avLst/>
        </a:prstGeom>
        <a:solidFill>
          <a:srgbClr val="92D050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Содержание органов местного самоуправления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6 989,7тыс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 рублей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46,3%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000825" y="4191892"/>
        <a:ext cx="1772345" cy="1491429"/>
      </dsp:txXfrm>
    </dsp:sp>
    <dsp:sp modelId="{BC211171-4868-4B1B-8C84-7AFE7DA92B72}">
      <dsp:nvSpPr>
        <dsp:cNvPr id="0" name=""/>
        <dsp:cNvSpPr/>
      </dsp:nvSpPr>
      <dsp:spPr>
        <a:xfrm rot="7260572">
          <a:off x="3687182" y="4001167"/>
          <a:ext cx="423562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423562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7260572">
        <a:off x="3888374" y="4005168"/>
        <a:ext cx="21178" cy="21178"/>
      </dsp:txXfrm>
    </dsp:sp>
    <dsp:sp modelId="{9779251D-D94F-458D-8625-FA8430489ABD}">
      <dsp:nvSpPr>
        <dsp:cNvPr id="0" name=""/>
        <dsp:cNvSpPr/>
      </dsp:nvSpPr>
      <dsp:spPr>
        <a:xfrm>
          <a:off x="2357614" y="4124605"/>
          <a:ext cx="2014913" cy="1558727"/>
        </a:xfrm>
        <a:prstGeom prst="ellipse">
          <a:avLst/>
        </a:prstGeom>
        <a:solidFill>
          <a:srgbClr val="00CCFF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Муниципальный долг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0,0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0,06%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357614" y="4124605"/>
        <a:ext cx="2014913" cy="1558727"/>
      </dsp:txXfrm>
    </dsp:sp>
    <dsp:sp modelId="{38A04AD7-3C30-42FD-9169-981E636C19E5}">
      <dsp:nvSpPr>
        <dsp:cNvPr id="0" name=""/>
        <dsp:cNvSpPr/>
      </dsp:nvSpPr>
      <dsp:spPr>
        <a:xfrm rot="9925497">
          <a:off x="2084940" y="3319331"/>
          <a:ext cx="786590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786590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9925497">
        <a:off x="2458571" y="3314256"/>
        <a:ext cx="39329" cy="39329"/>
      </dsp:txXfrm>
    </dsp:sp>
    <dsp:sp modelId="{21AB2C71-7445-44F1-88DA-8920B87614F7}">
      <dsp:nvSpPr>
        <dsp:cNvPr id="0" name=""/>
        <dsp:cNvSpPr/>
      </dsp:nvSpPr>
      <dsp:spPr>
        <a:xfrm>
          <a:off x="285710" y="2786086"/>
          <a:ext cx="1844460" cy="1756262"/>
        </a:xfrm>
        <a:prstGeom prst="ellipse">
          <a:avLst/>
        </a:prstGeom>
        <a:solidFill>
          <a:srgbClr val="FFFF00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25,0 тыс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0,2 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85710" y="2786086"/>
        <a:ext cx="1844460" cy="175626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177639" y="536227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11,9млн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7613" y="807947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320658" y="1964984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4,9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млн.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64748" y="2129930"/>
        <a:ext cx="902279" cy="106888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61747" y="517191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13,7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млн.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8225" y="788911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117840" y="1806455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0,5 млн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61931" y="1971400"/>
        <a:ext cx="902279" cy="106888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74979" y="484336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14,3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млн.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4993" y="756056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117840" y="1821871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0,8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млн.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61931" y="1986816"/>
        <a:ext cx="902279" cy="1068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0.29204</cdr:x>
      <cdr:y>0.30664</cdr:y>
    </cdr:from>
    <cdr:to>
      <cdr:x>0.37168</cdr:x>
      <cdr:y>0.39453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57454" y="1246182"/>
          <a:ext cx="64294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0.26549</cdr:x>
      <cdr:y>0.15873</cdr:y>
    </cdr:from>
    <cdr:to>
      <cdr:x>0.36283</cdr:x>
      <cdr:y>0.22904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43140" y="714380"/>
          <a:ext cx="785777" cy="316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endParaRPr lang="ru-RU" sz="1200" dirty="0"/>
        </a:p>
      </cdr:txBody>
    </cdr:sp>
  </cdr:relSizeAnchor>
  <cdr:relSizeAnchor xmlns:cdr="http://schemas.openxmlformats.org/drawingml/2006/chartDrawing">
    <cdr:from>
      <cdr:x>0.49558</cdr:x>
      <cdr:y>0.1582</cdr:y>
    </cdr:from>
    <cdr:to>
      <cdr:x>0.59292</cdr:x>
      <cdr:y>0.22852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000528" y="642942"/>
          <a:ext cx="78581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endParaRPr lang="ru-RU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12062-CAA3-4BCF-88CE-5F3270E5995D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DDB68-DC08-44B6-A706-8C98C2F322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183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661988" algn="l"/>
                <a:tab pos="1323975" algn="l"/>
                <a:tab pos="1987550" algn="l"/>
                <a:tab pos="2649538" algn="l"/>
              </a:tabLst>
            </a:pPr>
            <a:fld id="{A9C91EF1-4F97-430C-8B14-80FE615D430B}" type="slidenum">
              <a:rPr lang="ru-RU" smtClean="0">
                <a:solidFill>
                  <a:srgbClr val="000000"/>
                </a:solidFill>
                <a:latin typeface="Times New Roman" pitchFamily="18" charset="0"/>
                <a:ea typeface="Microsoft YaHei"/>
                <a:cs typeface="Microsoft YaHei"/>
              </a:rPr>
              <a:pPr fontAlgn="base">
                <a:spcBef>
                  <a:spcPct val="0"/>
                </a:spcBef>
                <a:spcAft>
                  <a:spcPct val="0"/>
                </a:spcAft>
                <a:tabLst>
                  <a:tab pos="661988" algn="l"/>
                  <a:tab pos="1323975" algn="l"/>
                  <a:tab pos="1987550" algn="l"/>
                  <a:tab pos="2649538" algn="l"/>
                </a:tabLst>
              </a:pPr>
              <a:t>4</a:t>
            </a:fld>
            <a:endParaRPr lang="ru-RU" smtClean="0">
              <a:solidFill>
                <a:srgbClr val="000000"/>
              </a:solidFill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83704" tIns="41852" rIns="83704" bIns="41852" numCol="1" anchor="ctr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76" y="273850"/>
            <a:ext cx="8227061" cy="11424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A1870-3377-4F6A-AE2E-4A84ADF4B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581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engels-city.ru/images/stories/news/news_2012/160112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043608" y="4365104"/>
            <a:ext cx="7920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CC00"/>
                </a:solidFill>
              </a:rPr>
              <a:t>Проект </a:t>
            </a:r>
            <a:r>
              <a:rPr lang="ru-RU" sz="3200" dirty="0" smtClean="0">
                <a:solidFill>
                  <a:srgbClr val="00CC00"/>
                </a:solidFill>
              </a:rPr>
              <a:t>б</a:t>
            </a:r>
            <a:r>
              <a:rPr lang="ru-RU" sz="3200" dirty="0" smtClean="0">
                <a:solidFill>
                  <a:srgbClr val="00CC00"/>
                </a:solidFill>
              </a:rPr>
              <a:t>юджета </a:t>
            </a:r>
            <a:r>
              <a:rPr lang="ru-RU" sz="3200" dirty="0" smtClean="0">
                <a:solidFill>
                  <a:srgbClr val="00CC00"/>
                </a:solidFill>
              </a:rPr>
              <a:t>Заветинского сельского поселения </a:t>
            </a:r>
          </a:p>
          <a:p>
            <a:pPr algn="ctr"/>
            <a:r>
              <a:rPr lang="ru-RU" sz="3200" dirty="0" smtClean="0">
                <a:solidFill>
                  <a:srgbClr val="00CC00"/>
                </a:solidFill>
              </a:rPr>
              <a:t>Заветинского района Ростовской области на </a:t>
            </a:r>
          </a:p>
          <a:p>
            <a:pPr algn="ctr"/>
            <a:r>
              <a:rPr lang="ru-RU" sz="3200" dirty="0" smtClean="0">
                <a:solidFill>
                  <a:srgbClr val="00CC00"/>
                </a:solidFill>
              </a:rPr>
              <a:t>2017 </a:t>
            </a:r>
            <a:r>
              <a:rPr lang="ru-RU" sz="3200" dirty="0" smtClean="0">
                <a:solidFill>
                  <a:srgbClr val="00CC00"/>
                </a:solidFill>
              </a:rPr>
              <a:t>год </a:t>
            </a:r>
          </a:p>
          <a:p>
            <a:pPr algn="ctr"/>
            <a:endParaRPr lang="ru-RU" sz="3200" dirty="0">
              <a:solidFill>
                <a:srgbClr val="00CC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="" xmlns:p14="http://schemas.microsoft.com/office/powerpoint/2010/main" val="4132737875"/>
              </p:ext>
            </p:extLst>
          </p:nvPr>
        </p:nvGraphicFramePr>
        <p:xfrm>
          <a:off x="0" y="1142984"/>
          <a:ext cx="9144000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251520" y="500042"/>
            <a:ext cx="8892480" cy="43204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Расходов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Заветинского сельского  поселения Заветинского района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32510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5714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2918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расходов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Заветинского сельского поселения Заветинского района, формируемые в рамках муниципальных программ Заветинского сельского поселения, и непрограммные расходы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2663069059"/>
              </p:ext>
            </p:extLst>
          </p:nvPr>
        </p:nvGraphicFramePr>
        <p:xfrm>
          <a:off x="179512" y="1464018"/>
          <a:ext cx="2903984" cy="3621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3034240542"/>
              </p:ext>
            </p:extLst>
          </p:nvPr>
        </p:nvGraphicFramePr>
        <p:xfrm>
          <a:off x="3347864" y="1483042"/>
          <a:ext cx="2903984" cy="3530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="" xmlns:p14="http://schemas.microsoft.com/office/powerpoint/2010/main" val="2133378592"/>
              </p:ext>
            </p:extLst>
          </p:nvPr>
        </p:nvGraphicFramePr>
        <p:xfrm>
          <a:off x="6240016" y="1452210"/>
          <a:ext cx="2903984" cy="3560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2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19672" y="521219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Заветинского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епрограммные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расходы (условно-утвержденные расходы на плановый период)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48577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43372" y="48577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2017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929454" y="485776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2018 </a:t>
            </a:r>
            <a:r>
              <a:rPr lang="ru-RU" dirty="0" smtClean="0"/>
              <a:t>год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4730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2885063581"/>
              </p:ext>
            </p:extLst>
          </p:nvPr>
        </p:nvGraphicFramePr>
        <p:xfrm>
          <a:off x="53752" y="1052736"/>
          <a:ext cx="903649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476672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расходов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Заветинского сельского поселения Заветинского района в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0727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Схема 28"/>
          <p:cNvGraphicFramePr/>
          <p:nvPr/>
        </p:nvGraphicFramePr>
        <p:xfrm>
          <a:off x="0" y="654500"/>
          <a:ext cx="9144000" cy="620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68425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Администрация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Заветинского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Заветинского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</p:txBody>
      </p:sp>
      <p:sp>
        <p:nvSpPr>
          <p:cNvPr id="7173" name="Заголовок 8"/>
          <p:cNvSpPr>
            <a:spLocks noGrp="1"/>
          </p:cNvSpPr>
          <p:nvPr>
            <p:ph type="title"/>
          </p:nvPr>
        </p:nvSpPr>
        <p:spPr>
          <a:xfrm>
            <a:off x="457200" y="714375"/>
            <a:ext cx="8186738" cy="1000125"/>
          </a:xfrm>
        </p:spPr>
        <p:txBody>
          <a:bodyPr/>
          <a:lstStyle/>
          <a:p>
            <a:pPr algn="ctr" eaLnBrk="1" hangingPunct="1"/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б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юджета  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Заветинского сельского поселения Заветинского района на 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 направлен на решение следующих ключевых задач:</a:t>
            </a:r>
            <a:endParaRPr lang="ru-RU" sz="1800" dirty="0" smtClean="0">
              <a:solidFill>
                <a:srgbClr val="C00000"/>
              </a:solidFill>
            </a:endParaRPr>
          </a:p>
        </p:txBody>
      </p:sp>
      <p:sp>
        <p:nvSpPr>
          <p:cNvPr id="7174" name="Содержимое 9"/>
          <p:cNvSpPr>
            <a:spLocks noGrp="1"/>
          </p:cNvSpPr>
          <p:nvPr>
            <p:ph idx="1"/>
          </p:nvPr>
        </p:nvSpPr>
        <p:spPr>
          <a:xfrm>
            <a:off x="142875" y="2143125"/>
            <a:ext cx="5072063" cy="4165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17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pPr eaLnBrk="1" hangingPunct="1"/>
            <a:r>
              <a:rPr lang="ru-RU" sz="17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бюджетной политики, в том числе за счет роста эффективности бюджетных расходов;</a:t>
            </a:r>
          </a:p>
          <a:p>
            <a:pPr eaLnBrk="1" hangingPunct="1"/>
            <a:r>
              <a:rPr lang="ru-RU" sz="17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Повышение прозрачности и открытости бюджетного процесса;</a:t>
            </a:r>
          </a:p>
          <a:p>
            <a:pPr eaLnBrk="1" hangingPunct="1"/>
            <a:r>
              <a:rPr lang="ru-RU" sz="17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роста;</a:t>
            </a:r>
          </a:p>
          <a:p>
            <a:pPr eaLnBrk="1" hangingPunct="1"/>
            <a:r>
              <a:rPr lang="ru-RU" sz="17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Соответствие финансовых возможностей Заветинского сельского поселения ключевым направлениям развития.</a:t>
            </a:r>
          </a:p>
          <a:p>
            <a:pPr eaLnBrk="1" hangingPunct="1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500063"/>
            <a:ext cx="9144000" cy="481012"/>
          </a:xfrm>
        </p:spPr>
        <p:txBody>
          <a:bodyPr tIns="11340">
            <a:normAutofit fontScale="90000"/>
          </a:bodyPr>
          <a:lstStyle/>
          <a:p>
            <a:pPr algn="ctr" eaLnBrk="1">
              <a:lnSpc>
                <a:spcPct val="7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2000" dirty="0" smtClean="0">
                <a:latin typeface="Times New Roman" pitchFamily="18" charset="0"/>
              </a:rPr>
              <a:t>Основные </a:t>
            </a:r>
            <a:r>
              <a:rPr lang="ru-RU" sz="2000" dirty="0" smtClean="0">
                <a:latin typeface="Times New Roman" pitchFamily="18" charset="0"/>
              </a:rPr>
              <a:t>параметры проекта бюджета </a:t>
            </a:r>
            <a:r>
              <a:rPr lang="ru-RU" sz="2000" dirty="0" smtClean="0">
                <a:latin typeface="Times New Roman" pitchFamily="18" charset="0"/>
              </a:rPr>
              <a:t>Заветинского сельского поселения Заветинского района на </a:t>
            </a:r>
            <a:r>
              <a:rPr lang="ru-RU" sz="2000" dirty="0" smtClean="0">
                <a:latin typeface="Times New Roman" pitchFamily="18" charset="0"/>
              </a:rPr>
              <a:t>2018 </a:t>
            </a:r>
            <a:r>
              <a:rPr lang="ru-RU" sz="2000" dirty="0" smtClean="0">
                <a:latin typeface="Times New Roman" pitchFamily="18" charset="0"/>
              </a:rPr>
              <a:t>год  (тыс. руб.)</a:t>
            </a:r>
            <a:endParaRPr lang="ru-RU" sz="2000" dirty="0" smtClean="0">
              <a:latin typeface="Times New Roman" pitchFamily="1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Администрация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Заветинского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428625" y="857250"/>
            <a:ext cx="3929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Доходы бюджета 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15 091,0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9" name="TextBox 7"/>
          <p:cNvSpPr txBox="1">
            <a:spLocks noChangeArrowheads="1"/>
          </p:cNvSpPr>
          <p:nvPr/>
        </p:nvSpPr>
        <p:spPr bwMode="auto">
          <a:xfrm>
            <a:off x="4786313" y="857250"/>
            <a:ext cx="3929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15 091,0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0" name="TextBox 8"/>
          <p:cNvSpPr txBox="1">
            <a:spLocks noChangeArrowheads="1"/>
          </p:cNvSpPr>
          <p:nvPr/>
        </p:nvSpPr>
        <p:spPr bwMode="auto">
          <a:xfrm>
            <a:off x="7358063" y="1428750"/>
            <a:ext cx="1357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625" y="1412875"/>
            <a:ext cx="3929063" cy="2873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   </a:t>
            </a:r>
            <a:r>
              <a:rPr lang="ru-RU" sz="1400" dirty="0" smtClean="0"/>
              <a:t>2830,9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625" y="1844675"/>
            <a:ext cx="3929063" cy="2889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Акцизы 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625" y="2276475"/>
            <a:ext cx="3929063" cy="2889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Единый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сельхоз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574,4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625" y="3286125"/>
            <a:ext cx="3929063" cy="4286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Земельный налог 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731,0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625" y="3860800"/>
            <a:ext cx="3929061" cy="354018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Арендная плата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1091,6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8625" y="5572125"/>
            <a:ext cx="3929063" cy="6429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8828,0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86314" y="1428736"/>
            <a:ext cx="3929062" cy="288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Общегосударственные  расходы 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6989,7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86313" y="1916113"/>
            <a:ext cx="3929062" cy="36987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оборона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173,3 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86313" y="2357430"/>
            <a:ext cx="3929062" cy="50006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правоохранительная 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200,0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786313" y="4286257"/>
            <a:ext cx="3929062" cy="5714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 25,0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86313" y="5572125"/>
            <a:ext cx="3929062" cy="64293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Обслуживание муниципального долга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0,0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28596" y="5000636"/>
            <a:ext cx="3889373" cy="41911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Штрафы,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санкции, возмещение ущерба 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25,0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786313" y="3573462"/>
            <a:ext cx="3929062" cy="56991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7513,6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59338" y="3000372"/>
            <a:ext cx="3929062" cy="42862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  </a:t>
            </a:r>
            <a:r>
              <a:rPr lang="ru-RU" sz="1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0,0</a:t>
            </a:r>
            <a:endParaRPr lang="ru-RU" sz="1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68313" y="2708275"/>
            <a:ext cx="3887787" cy="433388"/>
          </a:xfrm>
          <a:prstGeom prst="rect">
            <a:avLst/>
          </a:prstGeom>
          <a:solidFill>
            <a:srgbClr val="7BFD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1000,0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67544" y="4437112"/>
            <a:ext cx="3929063" cy="288925"/>
          </a:xfrm>
          <a:prstGeom prst="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Процент от прибыли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0,0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28596" y="1357298"/>
          <a:ext cx="807249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5786" y="428604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доходов проекта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бюджета Заветинского сельского поселения Заветинского района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643174" y="4500570"/>
            <a:ext cx="785818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106,3</a:t>
            </a:r>
            <a:r>
              <a:rPr lang="ru-RU" sz="1200" dirty="0" smtClean="0"/>
              <a:t> %</a:t>
            </a:r>
            <a:endParaRPr lang="ru-RU" sz="1200" dirty="0"/>
          </a:p>
        </p:txBody>
      </p:sp>
      <p:sp>
        <p:nvSpPr>
          <p:cNvPr id="8" name="TextBox 1"/>
          <p:cNvSpPr txBox="1"/>
          <p:nvPr/>
        </p:nvSpPr>
        <p:spPr>
          <a:xfrm>
            <a:off x="4429124" y="4286256"/>
            <a:ext cx="785818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105,9</a:t>
            </a:r>
            <a:r>
              <a:rPr lang="ru-RU" sz="1200" dirty="0" smtClean="0"/>
              <a:t> %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1142984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741258"/>
          </a:xfrm>
        </p:spPr>
        <p:txBody>
          <a:bodyPr>
            <a:normAutofit/>
          </a:bodyPr>
          <a:lstStyle/>
          <a:p>
            <a:pPr algn="ctr" eaLnBrk="1"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налоговых и неналоговых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доходов проекта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Заветинского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Заветинского района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14282" y="1397000"/>
          <a:ext cx="8786874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23528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57158" y="1397000"/>
          <a:ext cx="8143932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500042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налога на доходы физических лиц в бюджет Заветинского сельского поселения Заветинского района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1357298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57158" y="1397000"/>
          <a:ext cx="8143932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500042"/>
            <a:ext cx="8715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единого сельскохозяйственного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налога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доход в бюджет Заветинского  сельского поселения Заветинского района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1357298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57158" y="1397000"/>
          <a:ext cx="8143932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500042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1357298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7318</TotalTime>
  <Words>566</Words>
  <Application>Microsoft Office PowerPoint</Application>
  <PresentationFormat>Экран (4:3)</PresentationFormat>
  <Paragraphs>117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Проект бюджета  Заветинского сельского поселения Заветинского района на 2018 год направлен на решение следующих ключевых задач:</vt:lpstr>
      <vt:lpstr>Основные параметры проекта бюджета Заветинского сельского поселения Заветинского района на 2018 год  (тыс. руб.)</vt:lpstr>
      <vt:lpstr>Слайд 5</vt:lpstr>
      <vt:lpstr>Структура налоговых и неналоговых доходов проекта бюджета Заветинского сельского поселения Заветинского района в 2018 году</vt:lpstr>
      <vt:lpstr>Слайд 7</vt:lpstr>
      <vt:lpstr>Слайд 8</vt:lpstr>
      <vt:lpstr>Слайд 9</vt:lpstr>
      <vt:lpstr>Проект Расходов бюджета Заветинского сельского  поселения Заветинского района на 2018 год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683</cp:revision>
  <cp:lastPrinted>2013-11-22T13:20:24Z</cp:lastPrinted>
  <dcterms:created xsi:type="dcterms:W3CDTF">2013-11-19T11:15:28Z</dcterms:created>
  <dcterms:modified xsi:type="dcterms:W3CDTF">2018-02-22T06:54:08Z</dcterms:modified>
</cp:coreProperties>
</file>