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4"/>
  </p:notesMasterIdLst>
  <p:sldIdLst>
    <p:sldId id="388" r:id="rId2"/>
    <p:sldId id="385" r:id="rId3"/>
    <p:sldId id="386" r:id="rId4"/>
    <p:sldId id="387" r:id="rId5"/>
    <p:sldId id="364" r:id="rId6"/>
    <p:sldId id="278" r:id="rId7"/>
    <p:sldId id="365" r:id="rId8"/>
    <p:sldId id="367" r:id="rId9"/>
    <p:sldId id="370" r:id="rId10"/>
    <p:sldId id="259" r:id="rId11"/>
    <p:sldId id="376" r:id="rId12"/>
    <p:sldId id="378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00CCFF"/>
    <a:srgbClr val="7BFD71"/>
    <a:srgbClr val="9933FF"/>
    <a:srgbClr val="9900FF"/>
    <a:srgbClr val="9966FF"/>
    <a:srgbClr val="8A3BFF"/>
    <a:srgbClr val="8633FF"/>
    <a:srgbClr val="8409FF"/>
    <a:srgbClr val="6E42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8" autoAdjust="0"/>
    <p:restoredTop sz="97802" autoAdjust="0"/>
  </p:normalViewPr>
  <p:slideViewPr>
    <p:cSldViewPr>
      <p:cViewPr>
        <p:scale>
          <a:sx n="75" d="100"/>
          <a:sy n="75" d="100"/>
        </p:scale>
        <p:origin x="-13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552649528138414"/>
          <c:y val="7.9088893599378374E-2"/>
          <c:w val="0.67491558370932203"/>
          <c:h val="0.7948021653543305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00B050"/>
            </a:solidFill>
          </c:spPr>
          <c:dLbls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10.4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бюджетов других уровней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7.86621829635303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7,5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3,1</a:t>
                    </a:r>
                    <a:endParaRPr lang="en-US" dirty="0"/>
                  </a:p>
                </c:rich>
              </c:tx>
              <c:dLblPos val="inEnd"/>
              <c:showVal val="1"/>
            </c:dLbl>
            <c:dLblPos val="inEnd"/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3.9</c:v>
                </c:pt>
                <c:pt idx="1">
                  <c:v>3.9</c:v>
                </c:pt>
                <c:pt idx="2">
                  <c:v>10.6</c:v>
                </c:pt>
              </c:numCache>
            </c:numRef>
          </c:val>
        </c:ser>
        <c:overlap val="100"/>
        <c:serLines/>
        <c:axId val="118487680"/>
        <c:axId val="95105408"/>
      </c:barChart>
      <c:catAx>
        <c:axId val="1184876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105408"/>
        <c:crosses val="autoZero"/>
        <c:auto val="1"/>
        <c:lblAlgn val="ctr"/>
        <c:lblOffset val="100"/>
      </c:catAx>
      <c:valAx>
        <c:axId val="951054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487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156315507945849"/>
          <c:y val="0.14840501968503941"/>
          <c:w val="0.22899738296491856"/>
          <c:h val="0.6313149606299212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6263,0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64672157392871576"/>
          <c:y val="8.406272270554024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550616521871242E-3"/>
          <c:y val="5.0499404259919251E-2"/>
          <c:w val="0.61075542906385394"/>
          <c:h val="0.8319425108057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3915.1  тыс. рублей</c:v>
                </c:pt>
              </c:strCache>
            </c:strRef>
          </c:tx>
          <c:dPt>
            <c:idx val="0"/>
            <c:explosion val="4"/>
            <c:spPr>
              <a:solidFill>
                <a:srgbClr val="0000FF"/>
              </a:solidFill>
            </c:spPr>
          </c:dPt>
          <c:dPt>
            <c:idx val="1"/>
            <c:explosion val="13"/>
            <c:spPr>
              <a:solidFill>
                <a:srgbClr val="FF0000"/>
              </a:solidFill>
            </c:spPr>
          </c:dPt>
          <c:dPt>
            <c:idx val="2"/>
            <c:explosion val="18"/>
            <c:spPr>
              <a:solidFill>
                <a:srgbClr val="FF9900"/>
              </a:solidFill>
            </c:spPr>
          </c:dPt>
          <c:dPt>
            <c:idx val="3"/>
            <c:explosion val="12"/>
            <c:spPr>
              <a:solidFill>
                <a:srgbClr val="FFFF00"/>
              </a:solidFill>
            </c:spPr>
          </c:dPt>
          <c:dPt>
            <c:idx val="4"/>
            <c:explosion val="12"/>
            <c:spPr>
              <a:solidFill>
                <a:srgbClr val="92D050"/>
              </a:solidFill>
            </c:spPr>
          </c:dPt>
          <c:dPt>
            <c:idx val="5"/>
            <c:explosion val="9"/>
            <c:spPr>
              <a:solidFill>
                <a:srgbClr val="CC00FF"/>
              </a:solidFill>
            </c:spPr>
          </c:dPt>
          <c:dPt>
            <c:idx val="6"/>
            <c:explosion val="12"/>
            <c:spPr>
              <a:solidFill>
                <a:srgbClr val="00CCFF"/>
              </a:solidFill>
            </c:spPr>
          </c:dPt>
          <c:dPt>
            <c:idx val="7"/>
            <c:explosion val="4"/>
            <c:spPr>
              <a:solidFill>
                <a:srgbClr val="00CC00"/>
              </a:solidFill>
            </c:spPr>
          </c:dPt>
          <c:dLbls>
            <c:dLbl>
              <c:idx val="0"/>
              <c:layout>
                <c:manualLayout>
                  <c:x val="8.0294766944422318E-3"/>
                  <c:y val="-4.563989002455287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3.2658713440069931E-2"/>
                  <c:y val="8.151365671540951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2.9932829354330108E-2"/>
                  <c:y val="5.641984454323556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5369688924639181E-2"/>
                  <c:y val="0.12995380331754497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3.9621599217196015E-3"/>
                  <c:y val="7.2662803165728734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0"/>
                  <c:y val="5.1562516145390834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4.7912374753524591E-3"/>
                  <c:y val="-6.8450098124233513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9.4991233514899728E-2"/>
                  <c:y val="-6.509565720060113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10136118942868678"/>
                  <c:y val="-2.6566909293895193E-2"/>
                </c:manualLayout>
              </c:layout>
              <c:dLblPos val="bestFit"/>
              <c:showVal val="1"/>
            </c:dLbl>
            <c:numFmt formatCode="0.0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 - 2830.9</c:v>
                </c:pt>
                <c:pt idx="1">
                  <c:v>Акцизы - 0.0</c:v>
                </c:pt>
                <c:pt idx="2">
                  <c:v>Единый сельхоз - 574.4</c:v>
                </c:pt>
                <c:pt idx="3">
                  <c:v>Часть прибыли -0.0</c:v>
                </c:pt>
                <c:pt idx="4">
                  <c:v>Налог на имущество физических лиц - 1000</c:v>
                </c:pt>
                <c:pt idx="5">
                  <c:v>Земельный налог - 731</c:v>
                </c:pt>
                <c:pt idx="6">
                  <c:v>Штрафы, санкции, возмещение ущерба - 25.0</c:v>
                </c:pt>
                <c:pt idx="7">
                  <c:v>Арендная плата-1091.6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0.45200000000000001</c:v>
                </c:pt>
                <c:pt idx="1">
                  <c:v>0</c:v>
                </c:pt>
                <c:pt idx="2">
                  <c:v>9.1999999999999998E-2</c:v>
                </c:pt>
                <c:pt idx="3">
                  <c:v>0</c:v>
                </c:pt>
                <c:pt idx="4">
                  <c:v>0.16</c:v>
                </c:pt>
                <c:pt idx="5">
                  <c:v>0.11700000000000001</c:v>
                </c:pt>
                <c:pt idx="6">
                  <c:v>4.0000000000000001E-3</c:v>
                </c:pt>
                <c:pt idx="7">
                  <c:v>0.17399999999999999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1659755221253965"/>
          <c:y val="8.7144801901008997E-2"/>
          <c:w val="0.3723680344113276"/>
          <c:h val="0.89678553856405063"/>
        </c:manualLayout>
      </c:layout>
      <c:spPr>
        <a:ln w="0"/>
      </c:spPr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3870.5</c:v>
                </c:pt>
                <c:pt idx="1">
                  <c:v>4411</c:v>
                </c:pt>
                <c:pt idx="2" formatCode="_-* #,##0.0_р_._-;\-* #,##0.0_р_._-;_-* &quot;-&quot;??_р_._-;_-@_-">
                  <c:v>4284.7</c:v>
                </c:pt>
                <c:pt idx="3" formatCode="General">
                  <c:v>5144.9000000000005</c:v>
                </c:pt>
                <c:pt idx="4" formatCode="General">
                  <c:v>6263</c:v>
                </c:pt>
              </c:numCache>
            </c:numRef>
          </c:val>
        </c:ser>
        <c:dLbls>
          <c:showVal val="1"/>
        </c:dLbls>
        <c:shape val="cylinder"/>
        <c:axId val="120611584"/>
        <c:axId val="120613120"/>
        <c:axId val="0"/>
      </c:bar3DChart>
      <c:catAx>
        <c:axId val="12061158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613120"/>
        <c:crosses val="autoZero"/>
        <c:lblAlgn val="ctr"/>
        <c:lblOffset val="100"/>
      </c:catAx>
      <c:valAx>
        <c:axId val="1206131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611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  <a:tileRect r="-100000" b="-100000"/>
            </a:gra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331,0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2014 года</c:v>
                </c:pt>
                <c:pt idx="1">
                  <c:v>Факт 2015 года</c:v>
                </c:pt>
                <c:pt idx="2">
                  <c:v>План 2016 года</c:v>
                </c:pt>
                <c:pt idx="3">
                  <c:v>План 2017 года </c:v>
                </c:pt>
                <c:pt idx="4">
                  <c:v>План 2018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659.8</c:v>
                </c:pt>
                <c:pt idx="1">
                  <c:v>1201.5</c:v>
                </c:pt>
                <c:pt idx="2">
                  <c:v>1069.8</c:v>
                </c:pt>
                <c:pt idx="3" formatCode="0.0">
                  <c:v>397.8</c:v>
                </c:pt>
                <c:pt idx="4">
                  <c:v>574.4</c:v>
                </c:pt>
              </c:numCache>
            </c:numRef>
          </c:val>
        </c:ser>
        <c:dLbls>
          <c:showVal val="1"/>
        </c:dLbls>
        <c:shape val="cylinder"/>
        <c:axId val="120649984"/>
        <c:axId val="120848384"/>
        <c:axId val="0"/>
      </c:bar3DChart>
      <c:catAx>
        <c:axId val="12064998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848384"/>
        <c:crosses val="autoZero"/>
        <c:lblAlgn val="ctr"/>
        <c:lblOffset val="100"/>
      </c:catAx>
      <c:valAx>
        <c:axId val="1208483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649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Лист1!$A$2:$A$5</c:f>
              <c:strCache>
                <c:ptCount val="4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4598.8</c:v>
                </c:pt>
                <c:pt idx="1">
                  <c:v>8344.2999999999993</c:v>
                </c:pt>
                <c:pt idx="2" formatCode="General">
                  <c:v>3811.3</c:v>
                </c:pt>
                <c:pt idx="3" formatCode="General">
                  <c:v>10550.4</c:v>
                </c:pt>
              </c:numCache>
            </c:numRef>
          </c:val>
        </c:ser>
        <c:dLbls>
          <c:showVal val="1"/>
        </c:dLbls>
        <c:shape val="box"/>
        <c:axId val="120963456"/>
        <c:axId val="120964992"/>
        <c:axId val="0"/>
      </c:bar3DChart>
      <c:catAx>
        <c:axId val="12096345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0964992"/>
        <c:crosses val="autoZero"/>
        <c:lblAlgn val="ctr"/>
        <c:lblOffset val="100"/>
      </c:catAx>
      <c:valAx>
        <c:axId val="120964992"/>
        <c:scaling>
          <c:orientation val="minMax"/>
        </c:scaling>
        <c:axPos val="l"/>
        <c:numFmt formatCode="General" sourceLinked="1"/>
        <c:tickLblPos val="nextTo"/>
        <c:crossAx val="120963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mtClean="0"/>
              <a:t>16 813,4 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67275324417783267"/>
          <c:y val="1.699944986032342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06337764524767E-2"/>
          <c:y val="8.5634963323859545E-2"/>
          <c:w val="0.62851062525619761"/>
          <c:h val="0.880651472329636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34770.1 тыс. рублей</c:v>
                </c:pt>
              </c:strCache>
            </c:strRef>
          </c:tx>
          <c:explosion val="30"/>
          <c:dPt>
            <c:idx val="0"/>
            <c:explosion val="17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1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7220183575580492E-2"/>
                  <c:y val="-5.0376430731257527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"/>
              <c:layout>
                <c:manualLayout>
                  <c:x val="-5.001972003307481E-2"/>
                  <c:y val="-0.1233756824877557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-4.2162470940063763E-2"/>
                  <c:y val="0.1088120396261192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3"/>
              <c:layout>
                <c:manualLayout>
                  <c:x val="-8.0108484527631058E-2"/>
                  <c:y val="5.273460244711784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4"/>
              <c:layout>
                <c:manualLayout>
                  <c:x val="-2.9513652194390387E-2"/>
                  <c:y val="3.5061365336917068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5"/>
              <c:layout>
                <c:manualLayout>
                  <c:x val="-2.30771971790837E-2"/>
                  <c:y val="-9.89916783008049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6"/>
              <c:layout>
                <c:manualLayout>
                  <c:x val="-5.3112511752343168E-2"/>
                  <c:y val="-6.322958760940886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7"/>
              <c:layout>
                <c:manualLayout>
                  <c:x val="-4.8920510782055355E-3"/>
                  <c:y val="-9.7487662013457654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8"/>
              <c:layout>
                <c:manualLayout>
                  <c:x val="-7.5736878542302349E-2"/>
                  <c:y val="-9.258994649858182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9"/>
              <c:layout>
                <c:manualLayout>
                  <c:x val="3.5968366499581253E-2"/>
                  <c:y val="-0.1174677043916138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0"/>
              <c:layout>
                <c:manualLayout>
                  <c:x val="0.17146026512931614"/>
                  <c:y val="-9.3496974231778815E-2"/>
                </c:manualLayout>
              </c:layout>
              <c:dLblPos val="outEnd"/>
              <c:showLegendKey val="1"/>
              <c:showVal val="1"/>
              <c:separator> </c:separator>
            </c:dLbl>
            <c:dLbl>
              <c:idx val="11"/>
              <c:layout>
                <c:manualLayout>
                  <c:x val="0.16583861709228895"/>
                  <c:y val="-1.6999449860323423E-2"/>
                </c:manualLayout>
              </c:layout>
              <c:dLblPos val="outEnd"/>
              <c:showLegendKey val="1"/>
              <c:showVal val="1"/>
              <c:separator> </c:separator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- 6989.7</c:v>
                </c:pt>
                <c:pt idx="1">
                  <c:v>Физическая культура и спорт- 25.0</c:v>
                </c:pt>
                <c:pt idx="2">
                  <c:v>Обслуживание муниципального долга 0.0</c:v>
                </c:pt>
                <c:pt idx="3">
                  <c:v>ГО и ЧС - 200.0 </c:v>
                </c:pt>
                <c:pt idx="4">
                  <c:v>ВУС - 189.5</c:v>
                </c:pt>
                <c:pt idx="5">
                  <c:v>ЖКХ -9219.8</c:v>
                </c:pt>
                <c:pt idx="6">
                  <c:v>Национальная оборона -200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0.46300000000000002</c:v>
                </c:pt>
                <c:pt idx="1">
                  <c:v>2E-3</c:v>
                </c:pt>
                <c:pt idx="2">
                  <c:v>0</c:v>
                </c:pt>
                <c:pt idx="3">
                  <c:v>0.13</c:v>
                </c:pt>
                <c:pt idx="4">
                  <c:v>1.2999999999999999E-2</c:v>
                </c:pt>
                <c:pt idx="5">
                  <c:v>0.54800000000000004</c:v>
                </c:pt>
                <c:pt idx="6">
                  <c:v>1.2E-2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4915582323060073"/>
          <c:y val="9.6658102245667815E-2"/>
          <c:w val="0.33538464466758056"/>
          <c:h val="0.8303555294391653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algn="ctr"/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2018 год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2018 -2020 годы–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13.10.2017 № 126 )</a:t>
          </a:r>
          <a:endParaRPr lang="ru-RU" sz="16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LinFactNeighborX="-29688" custLinFactNeighborY="-6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LinFactNeighborX="-1727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2A2D2A6C-4A54-4961-B089-3F71E1630C84}" type="presOf" srcId="{D4E16D18-EE5A-406C-A68B-D9CC2F0D2BFA}" destId="{77B589DE-2A0B-4817-8666-D284E4CFE8A0}" srcOrd="0" destOrd="0" presId="urn:microsoft.com/office/officeart/2005/8/layout/hList3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4B94B062-896F-439B-AC7C-14AD7859C960}" type="presOf" srcId="{DFAE40BE-1FD9-4CD2-BCD8-0C2119CF37CA}" destId="{FAE584BA-2169-4818-86D4-2DFBE33EDFFC}" srcOrd="0" destOrd="0" presId="urn:microsoft.com/office/officeart/2005/8/layout/hList3"/>
    <dgm:cxn modelId="{3E0FE8A9-FD99-4E4A-824D-6E839A5BB28D}" type="presOf" srcId="{9499AA6D-0096-43C7-992F-732B115541E7}" destId="{14755EFE-4297-409D-8024-A86124D887D9}" srcOrd="0" destOrd="0" presId="urn:microsoft.com/office/officeart/2005/8/layout/hList3"/>
    <dgm:cxn modelId="{0F087DC1-C21C-4F2D-A3A0-98967764CEA0}" type="presOf" srcId="{9BF7A4FA-841F-47F1-98E7-189AC313D563}" destId="{F5C3F7F1-CEA0-49C4-9AA0-D342FEFEA354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8D7DFC90-3816-4E62-94AF-CE2D342EBECD}" type="presOf" srcId="{66F30842-A30B-453B-972D-BAB63098D9D6}" destId="{1F737354-5A0E-4B2C-83F4-ACCB69D60A28}" srcOrd="0" destOrd="0" presId="urn:microsoft.com/office/officeart/2005/8/layout/hList3"/>
    <dgm:cxn modelId="{73BF4290-DB07-48F0-8867-C0723B396E30}" type="presParOf" srcId="{1F737354-5A0E-4B2C-83F4-ACCB69D60A28}" destId="{14755EFE-4297-409D-8024-A86124D887D9}" srcOrd="0" destOrd="0" presId="urn:microsoft.com/office/officeart/2005/8/layout/hList3"/>
    <dgm:cxn modelId="{170A6421-9166-4855-AA07-0AF1F6A2296F}" type="presParOf" srcId="{1F737354-5A0E-4B2C-83F4-ACCB69D60A28}" destId="{CFD95AE2-9DD3-4546-9422-DB43A51E6B2E}" srcOrd="1" destOrd="0" presId="urn:microsoft.com/office/officeart/2005/8/layout/hList3"/>
    <dgm:cxn modelId="{3545AE6E-D417-4BF5-B0BF-B890DF5FC557}" type="presParOf" srcId="{CFD95AE2-9DD3-4546-9422-DB43A51E6B2E}" destId="{F5C3F7F1-CEA0-49C4-9AA0-D342FEFEA354}" srcOrd="0" destOrd="0" presId="urn:microsoft.com/office/officeart/2005/8/layout/hList3"/>
    <dgm:cxn modelId="{A7122E34-FD1E-4F7A-A422-98A057638252}" type="presParOf" srcId="{CFD95AE2-9DD3-4546-9422-DB43A51E6B2E}" destId="{FAE584BA-2169-4818-86D4-2DFBE33EDFFC}" srcOrd="1" destOrd="0" presId="urn:microsoft.com/office/officeart/2005/8/layout/hList3"/>
    <dgm:cxn modelId="{F07CF1E1-8960-4C7A-A839-1944E04BADEE}" type="presParOf" srcId="{CFD95AE2-9DD3-4546-9422-DB43A51E6B2E}" destId="{77B589DE-2A0B-4817-8666-D284E4CFE8A0}" srcOrd="2" destOrd="0" presId="urn:microsoft.com/office/officeart/2005/8/layout/hList3"/>
    <dgm:cxn modelId="{A7976604-F132-4CAC-B050-798D3C53B63C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16 813,4тыс</a:t>
          </a: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BFD71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9219,8 тыс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54,8%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189,5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F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6 989,7тыс.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46,3%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CCFF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0,06%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0,2  %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51904" custLinFactNeighborX="890" custLinFactNeighborY="-373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25539" custScaleY="129329" custRadScaleRad="147409" custRadScaleInc="-241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7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7" custScaleX="128660" custScaleY="104700" custRadScaleRad="99900" custRadScaleInc="-201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26117" custScaleY="128173" custRadScaleRad="140585" custRadScaleInc="-17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3" presStyleCnt="7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3" presStyleCnt="7" custScaleX="125008" custScaleY="137881" custRadScaleRad="153542" custRadScaleInc="-19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4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4" presStyleCnt="7" custScaleX="119565" custScaleY="100614" custRadScaleRad="106908" custRadScaleInc="-226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35929" custScaleY="105154" custRadScaleRad="104777" custRadScaleInc="-174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24430" custScaleY="118480" custRadScaleRad="156519" custRadScaleInc="-19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43189459-8115-4889-A2D6-14B8D04F4080}" type="presOf" srcId="{7FE7A46F-F120-46C2-8441-BB1D9BA17B40}" destId="{6CE479B8-58DF-48DD-AC0B-D0C5FC6877CB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D5244609-9439-40B1-BF21-59A44C5BFDAE}" type="presOf" srcId="{C6A1BDBE-B799-45DE-8DF1-D0A56A293435}" destId="{A6529843-AF44-44C9-93DF-E3B0991FDD04}" srcOrd="0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EE5ED6C8-3C2A-4568-8D0F-8E9F80CDB84E}" srcId="{B179D74B-D7BA-4ED1-A72F-D0DA76E8417A}" destId="{948D7AA2-6A07-4029-958A-456C6A888F0B}" srcOrd="4" destOrd="0" parTransId="{850BDB31-7899-47A8-8A8D-2651EE81DB1C}" sibTransId="{5E26D90B-22ED-4AB4-8D07-24D8137BEB98}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D85264E3-9117-4119-B98B-48C5328DB343}" srcId="{B179D74B-D7BA-4ED1-A72F-D0DA76E8417A}" destId="{84FA42E0-3171-4CBA-9E87-E80A4C844FE3}" srcOrd="3" destOrd="0" parTransId="{8AB6F3CB-D047-4C8E-B920-0BDFB57A2588}" sibTransId="{8ECB2E2B-7E53-417D-BCDE-DA522F6C8195}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55027F70-CC8D-487E-A1D9-43F77457148F}" type="presOf" srcId="{7FE7A46F-F120-46C2-8441-BB1D9BA17B40}" destId="{6CEA8AA8-969F-4D16-AA37-493DEC7B2497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E338D541-BA1D-4029-AD58-832BB1FEBD3F}" type="presParOf" srcId="{FC4E895A-5CB6-4776-9D34-BC12EF08CF61}" destId="{6CE479B8-58DF-48DD-AC0B-D0C5FC6877CB}" srcOrd="5" destOrd="0" presId="urn:microsoft.com/office/officeart/2005/8/layout/radial1"/>
    <dgm:cxn modelId="{A7FC0FF9-546C-43A9-B8E2-F57F165CF1C7}" type="presParOf" srcId="{6CE479B8-58DF-48DD-AC0B-D0C5FC6877CB}" destId="{6CEA8AA8-969F-4D16-AA37-493DEC7B2497}" srcOrd="0" destOrd="0" presId="urn:microsoft.com/office/officeart/2005/8/layout/radial1"/>
    <dgm:cxn modelId="{55F119F5-8381-4431-9E30-A91488176FDF}" type="presParOf" srcId="{FC4E895A-5CB6-4776-9D34-BC12EF08CF61}" destId="{A6529843-AF44-44C9-93DF-E3B0991FDD04}" srcOrd="6" destOrd="0" presId="urn:microsoft.com/office/officeart/2005/8/layout/radial1"/>
    <dgm:cxn modelId="{03777F11-38CE-41AA-AF27-B13837171558}" type="presParOf" srcId="{FC4E895A-5CB6-4776-9D34-BC12EF08CF61}" destId="{1BB1C879-ADD1-46CE-9D67-364F5ECE1CD3}" srcOrd="7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8" destOrd="0" presId="urn:microsoft.com/office/officeart/2005/8/layout/radial1"/>
    <dgm:cxn modelId="{BB0018DC-8D1B-40DE-BA8C-F34F961AB309}" type="presParOf" srcId="{FC4E895A-5CB6-4776-9D34-BC12EF08CF61}" destId="{A5A442AC-CDA8-474B-92EE-3D632F0EC957}" srcOrd="9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10" destOrd="0" presId="urn:microsoft.com/office/officeart/2005/8/layout/radial1"/>
    <dgm:cxn modelId="{056F96FF-72E0-4896-8E1B-3A25063FD02C}" type="presParOf" srcId="{FC4E895A-5CB6-4776-9D34-BC12EF08CF61}" destId="{BC211171-4868-4B1B-8C84-7AFE7DA92B72}" srcOrd="11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2" destOrd="0" presId="urn:microsoft.com/office/officeart/2005/8/layout/radial1"/>
    <dgm:cxn modelId="{F7F15935-6194-4385-A09A-61576EDE1BCE}" type="presParOf" srcId="{FC4E895A-5CB6-4776-9D34-BC12EF08CF61}" destId="{38A04AD7-3C30-42FD-9169-981E636C19E5}" srcOrd="13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11,9млн.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4,9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15674" custLinFactNeighborY="-758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5796" custLinFactNeighborY="52974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66DC2F-F1CF-40BC-A3A2-A811D7A41433}" type="presOf" srcId="{7D40F476-0546-4DC1-BB6A-4F8DD0F3633C}" destId="{13135B4C-4AC9-43E6-AF2F-D7E23FABF6CB}" srcOrd="1" destOrd="0" presId="urn:microsoft.com/office/officeart/2005/8/layout/venn1"/>
    <dgm:cxn modelId="{C35171E8-B9EB-4DD4-B90C-DB6BCB1CD95D}" type="presOf" srcId="{7D40F476-0546-4DC1-BB6A-4F8DD0F3633C}" destId="{780274D5-3C8B-4693-9DBA-38420241D3FC}" srcOrd="0" destOrd="0" presId="urn:microsoft.com/office/officeart/2005/8/layout/venn1"/>
    <dgm:cxn modelId="{A63C66A0-1DA5-4900-93A9-C75742D50993}" type="presOf" srcId="{DBFC0E42-52C3-41AC-9D55-3ACB6CC85CB4}" destId="{8C300156-AF83-44F4-9572-C69CB6AE81BB}" srcOrd="1" destOrd="0" presId="urn:microsoft.com/office/officeart/2005/8/layout/venn1"/>
    <dgm:cxn modelId="{170F466B-59C7-4A9F-AAE6-557A5E95FAE9}" type="presOf" srcId="{517D4731-E778-4229-ADC1-3054A5537D2B}" destId="{0CCA2EBD-E007-40E2-BC0A-B9FC89413435}" srcOrd="0" destOrd="0" presId="urn:microsoft.com/office/officeart/2005/8/layout/venn1"/>
    <dgm:cxn modelId="{3A4E3E17-1260-418F-B6BD-FCC442FED9C6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C7C66A7D-682D-4BBC-94FF-22424621D5F3}" type="presParOf" srcId="{0CCA2EBD-E007-40E2-BC0A-B9FC89413435}" destId="{780274D5-3C8B-4693-9DBA-38420241D3FC}" srcOrd="0" destOrd="0" presId="urn:microsoft.com/office/officeart/2005/8/layout/venn1"/>
    <dgm:cxn modelId="{01695D47-0D28-47D3-93D7-1252E3A8B256}" type="presParOf" srcId="{0CCA2EBD-E007-40E2-BC0A-B9FC89413435}" destId="{13135B4C-4AC9-43E6-AF2F-D7E23FABF6CB}" srcOrd="1" destOrd="0" presId="urn:microsoft.com/office/officeart/2005/8/layout/venn1"/>
    <dgm:cxn modelId="{208264DE-352D-45B3-8021-1C7F0D13FD73}" type="presParOf" srcId="{0CCA2EBD-E007-40E2-BC0A-B9FC89413435}" destId="{E30DA2D8-C1F0-4BB3-8F56-836B6D54BAEA}" srcOrd="2" destOrd="0" presId="urn:microsoft.com/office/officeart/2005/8/layout/venn1"/>
    <dgm:cxn modelId="{AE6C223A-EAD3-4024-ADFC-297B9ECF3EF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13,7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0,5 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821" custLinFactNeighborY="-5941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16,5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0,3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BED56-AC1B-4B19-B9BE-CE6CAB10BD8F}" type="presOf" srcId="{DBFC0E42-52C3-41AC-9D55-3ACB6CC85CB4}" destId="{E30DA2D8-C1F0-4BB3-8F56-836B6D54BAEA}" srcOrd="0" destOrd="0" presId="urn:microsoft.com/office/officeart/2005/8/layout/venn1"/>
    <dgm:cxn modelId="{FC3E3844-A23E-4745-B580-B3D3691814EB}" type="presOf" srcId="{517D4731-E778-4229-ADC1-3054A5537D2B}" destId="{0CCA2EBD-E007-40E2-BC0A-B9FC89413435}" srcOrd="0" destOrd="0" presId="urn:microsoft.com/office/officeart/2005/8/layout/venn1"/>
    <dgm:cxn modelId="{8FA6764F-9804-4E61-A29B-AC7AC38F6A00}" type="presOf" srcId="{7D40F476-0546-4DC1-BB6A-4F8DD0F3633C}" destId="{13135B4C-4AC9-43E6-AF2F-D7E23FABF6CB}" srcOrd="1" destOrd="0" presId="urn:microsoft.com/office/officeart/2005/8/layout/venn1"/>
    <dgm:cxn modelId="{2463FD99-D591-4FF0-8D83-51A307296B73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C4463D36-4A59-4AC1-901E-0A8B0EBF4DF6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A9B27215-45D3-4BE9-8A47-B79C6FE3969A}" type="presParOf" srcId="{0CCA2EBD-E007-40E2-BC0A-B9FC89413435}" destId="{780274D5-3C8B-4693-9DBA-38420241D3FC}" srcOrd="0" destOrd="0" presId="urn:microsoft.com/office/officeart/2005/8/layout/venn1"/>
    <dgm:cxn modelId="{C4E024E0-1797-4369-947E-753F2DCFF35B}" type="presParOf" srcId="{0CCA2EBD-E007-40E2-BC0A-B9FC89413435}" destId="{13135B4C-4AC9-43E6-AF2F-D7E23FABF6CB}" srcOrd="1" destOrd="0" presId="urn:microsoft.com/office/officeart/2005/8/layout/venn1"/>
    <dgm:cxn modelId="{3A3E0C5F-BCC2-45F1-8AA0-FEDF38472068}" type="presParOf" srcId="{0CCA2EBD-E007-40E2-BC0A-B9FC89413435}" destId="{E30DA2D8-C1F0-4BB3-8F56-836B6D54BAEA}" srcOrd="2" destOrd="0" presId="urn:microsoft.com/office/officeart/2005/8/layout/venn1"/>
    <dgm:cxn modelId="{4003AEC6-1042-4049-B958-2BFEC8DC5B7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9144000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бюджета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Заветинского сельского поселения Заветинского района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2018 год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144000" cy="1861050"/>
      </dsp:txXfrm>
    </dsp:sp>
    <dsp:sp modelId="{F5C3F7F1-CEA0-49C4-9AA0-D342FEFEA354}">
      <dsp:nvSpPr>
        <dsp:cNvPr id="0" name=""/>
        <dsp:cNvSpPr/>
      </dsp:nvSpPr>
      <dsp:spPr>
        <a:xfrm>
          <a:off x="0" y="1845808"/>
          <a:ext cx="298172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основных направлениях  налоговой политики Заветинского сельского поселения  на 2018 -2020 годы–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Заветинского сельского поселения от 13.10.2017 № 126 )</a:t>
          </a:r>
          <a:endParaRPr lang="ru-RU" sz="1600" kern="1200" dirty="0">
            <a:solidFill>
              <a:srgbClr val="000000"/>
            </a:solidFill>
          </a:endParaRPr>
        </a:p>
      </dsp:txBody>
      <dsp:txXfrm>
        <a:off x="0" y="1845808"/>
        <a:ext cx="2981727" cy="3908205"/>
      </dsp:txXfrm>
    </dsp:sp>
    <dsp:sp modelId="{FAE584BA-2169-4818-86D4-2DFBE33EDFFC}">
      <dsp:nvSpPr>
        <dsp:cNvPr id="0" name=""/>
        <dsp:cNvSpPr/>
      </dsp:nvSpPr>
      <dsp:spPr>
        <a:xfrm>
          <a:off x="2928916" y="1845808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Заветинского сельского поселения на 2018 – 2020 годы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8916" y="1845808"/>
        <a:ext cx="3080742" cy="3908205"/>
      </dsp:txXfrm>
    </dsp:sp>
    <dsp:sp modelId="{77B589DE-2A0B-4817-8666-D284E4CFE8A0}">
      <dsp:nvSpPr>
        <dsp:cNvPr id="0" name=""/>
        <dsp:cNvSpPr/>
      </dsp:nvSpPr>
      <dsp:spPr>
        <a:xfrm>
          <a:off x="6062863" y="1861050"/>
          <a:ext cx="308074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Заветинского сельского поселения</a:t>
          </a: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62863" y="1861050"/>
        <a:ext cx="3080742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683343" y="1643914"/>
          <a:ext cx="3929133" cy="2251715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16 813,4тыс</a:t>
          </a: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83343" y="1643914"/>
        <a:ext cx="3929133" cy="2251715"/>
      </dsp:txXfrm>
    </dsp:sp>
    <dsp:sp modelId="{2CB797D3-131D-4B40-8D1C-3C0BCCD4E26A}">
      <dsp:nvSpPr>
        <dsp:cNvPr id="0" name=""/>
        <dsp:cNvSpPr/>
      </dsp:nvSpPr>
      <dsp:spPr>
        <a:xfrm rot="12303693">
          <a:off x="2534271" y="1911938"/>
          <a:ext cx="620716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20716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2303693">
        <a:off x="2829111" y="1911010"/>
        <a:ext cx="31035" cy="31035"/>
      </dsp:txXfrm>
    </dsp:sp>
    <dsp:sp modelId="{9F81A141-1B04-4A03-B238-37F7A90993F2}">
      <dsp:nvSpPr>
        <dsp:cNvPr id="0" name=""/>
        <dsp:cNvSpPr/>
      </dsp:nvSpPr>
      <dsp:spPr>
        <a:xfrm>
          <a:off x="785788" y="440334"/>
          <a:ext cx="1860899" cy="1917080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  тыс. рублей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0,0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85788" y="440334"/>
        <a:ext cx="1860899" cy="1917080"/>
      </dsp:txXfrm>
    </dsp:sp>
    <dsp:sp modelId="{D23AFAD6-9784-476C-B26A-F6CCAEF2A753}">
      <dsp:nvSpPr>
        <dsp:cNvPr id="0" name=""/>
        <dsp:cNvSpPr/>
      </dsp:nvSpPr>
      <dsp:spPr>
        <a:xfrm rot="16112042">
          <a:off x="4571802" y="1583342"/>
          <a:ext cx="9223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9223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6112042">
        <a:off x="4615614" y="1595626"/>
        <a:ext cx="4611" cy="4611"/>
      </dsp:txXfrm>
    </dsp:sp>
    <dsp:sp modelId="{30E7B6AA-B589-42F5-B263-2F67E7BFE06E}">
      <dsp:nvSpPr>
        <dsp:cNvPr id="0" name=""/>
        <dsp:cNvSpPr/>
      </dsp:nvSpPr>
      <dsp:spPr>
        <a:xfrm>
          <a:off x="3643304" y="0"/>
          <a:ext cx="1907163" cy="1551997"/>
        </a:xfrm>
        <a:prstGeom prst="ellipse">
          <a:avLst/>
        </a:prstGeom>
        <a:solidFill>
          <a:srgbClr val="7BFD71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9219,8 тыс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54,8%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43304" y="0"/>
        <a:ext cx="1907163" cy="1551997"/>
      </dsp:txXfrm>
    </dsp:sp>
    <dsp:sp modelId="{6CE479B8-58DF-48DD-AC0B-D0C5FC6877CB}">
      <dsp:nvSpPr>
        <dsp:cNvPr id="0" name=""/>
        <dsp:cNvSpPr/>
      </dsp:nvSpPr>
      <dsp:spPr>
        <a:xfrm rot="19868538">
          <a:off x="6035993" y="1865961"/>
          <a:ext cx="451103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51103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9868538">
        <a:off x="6250266" y="1869273"/>
        <a:ext cx="22555" cy="22555"/>
      </dsp:txXfrm>
    </dsp:sp>
    <dsp:sp modelId="{A6529843-AF44-44C9-93DF-E3B0991FDD04}">
      <dsp:nvSpPr>
        <dsp:cNvPr id="0" name=""/>
        <dsp:cNvSpPr/>
      </dsp:nvSpPr>
      <dsp:spPr>
        <a:xfrm>
          <a:off x="6346064" y="368902"/>
          <a:ext cx="1869467" cy="1899944"/>
        </a:xfrm>
        <a:prstGeom prst="ellipse">
          <a:avLst/>
        </a:prstGeom>
        <a:solidFill>
          <a:srgbClr val="FF00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189,5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1,3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46064" y="368902"/>
        <a:ext cx="1869467" cy="1899944"/>
      </dsp:txXfrm>
    </dsp:sp>
    <dsp:sp modelId="{1BB1C879-ADD1-46CE-9D67-364F5ECE1CD3}">
      <dsp:nvSpPr>
        <dsp:cNvPr id="0" name=""/>
        <dsp:cNvSpPr/>
      </dsp:nvSpPr>
      <dsp:spPr>
        <a:xfrm rot="953633">
          <a:off x="6394802" y="3345496"/>
          <a:ext cx="652528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652528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53633">
        <a:off x="6704753" y="3343773"/>
        <a:ext cx="32626" cy="32626"/>
      </dsp:txXfrm>
    </dsp:sp>
    <dsp:sp modelId="{5A8679B6-7689-4D75-A7A5-C24CDE107484}">
      <dsp:nvSpPr>
        <dsp:cNvPr id="0" name=""/>
        <dsp:cNvSpPr/>
      </dsp:nvSpPr>
      <dsp:spPr>
        <a:xfrm>
          <a:off x="7005446" y="2682954"/>
          <a:ext cx="1853028" cy="2043848"/>
        </a:xfrm>
        <a:prstGeom prst="ellipse">
          <a:avLst/>
        </a:prstGeom>
        <a:solidFill>
          <a:srgbClr val="00B0F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ГО и ЧС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200,0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ыс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1,3 %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005446" y="2682954"/>
        <a:ext cx="1853028" cy="2043848"/>
      </dsp:txXfrm>
    </dsp:sp>
    <dsp:sp modelId="{A5A442AC-CDA8-474B-92EE-3D632F0EC957}">
      <dsp:nvSpPr>
        <dsp:cNvPr id="0" name=""/>
        <dsp:cNvSpPr/>
      </dsp:nvSpPr>
      <dsp:spPr>
        <a:xfrm rot="3614919">
          <a:off x="5135891" y="4038049"/>
          <a:ext cx="490555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90555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3614919">
        <a:off x="5368905" y="4040375"/>
        <a:ext cx="24527" cy="24527"/>
      </dsp:txXfrm>
    </dsp:sp>
    <dsp:sp modelId="{D418F6EB-147F-4047-B751-E8166DE58772}">
      <dsp:nvSpPr>
        <dsp:cNvPr id="0" name=""/>
        <dsp:cNvSpPr/>
      </dsp:nvSpPr>
      <dsp:spPr>
        <a:xfrm>
          <a:off x="5000825" y="4191892"/>
          <a:ext cx="1772345" cy="1491429"/>
        </a:xfrm>
        <a:prstGeom prst="ellipse">
          <a:avLst/>
        </a:prstGeom>
        <a:solidFill>
          <a:srgbClr val="92D05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6 989,7тыс.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46,3%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000825" y="4191892"/>
        <a:ext cx="1772345" cy="1491429"/>
      </dsp:txXfrm>
    </dsp:sp>
    <dsp:sp modelId="{BC211171-4868-4B1B-8C84-7AFE7DA92B72}">
      <dsp:nvSpPr>
        <dsp:cNvPr id="0" name=""/>
        <dsp:cNvSpPr/>
      </dsp:nvSpPr>
      <dsp:spPr>
        <a:xfrm rot="7260572">
          <a:off x="3687182" y="4001167"/>
          <a:ext cx="423562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423562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7260572">
        <a:off x="3888374" y="4005168"/>
        <a:ext cx="21178" cy="21178"/>
      </dsp:txXfrm>
    </dsp:sp>
    <dsp:sp modelId="{9779251D-D94F-458D-8625-FA8430489ABD}">
      <dsp:nvSpPr>
        <dsp:cNvPr id="0" name=""/>
        <dsp:cNvSpPr/>
      </dsp:nvSpPr>
      <dsp:spPr>
        <a:xfrm>
          <a:off x="2357614" y="4124605"/>
          <a:ext cx="2014913" cy="1558727"/>
        </a:xfrm>
        <a:prstGeom prst="ellipse">
          <a:avLst/>
        </a:prstGeom>
        <a:solidFill>
          <a:srgbClr val="00CCFF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Муниципальный долг 0,0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0,06%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357614" y="4124605"/>
        <a:ext cx="2014913" cy="1558727"/>
      </dsp:txXfrm>
    </dsp:sp>
    <dsp:sp modelId="{38A04AD7-3C30-42FD-9169-981E636C19E5}">
      <dsp:nvSpPr>
        <dsp:cNvPr id="0" name=""/>
        <dsp:cNvSpPr/>
      </dsp:nvSpPr>
      <dsp:spPr>
        <a:xfrm rot="9925497">
          <a:off x="2084940" y="3319331"/>
          <a:ext cx="786590" cy="29179"/>
        </a:xfrm>
        <a:custGeom>
          <a:avLst/>
          <a:gdLst/>
          <a:ahLst/>
          <a:cxnLst/>
          <a:rect l="0" t="0" r="0" b="0"/>
          <a:pathLst>
            <a:path>
              <a:moveTo>
                <a:pt x="0" y="14589"/>
              </a:moveTo>
              <a:lnTo>
                <a:pt x="786590" y="1458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9925497">
        <a:off x="2458571" y="3314256"/>
        <a:ext cx="39329" cy="39329"/>
      </dsp:txXfrm>
    </dsp:sp>
    <dsp:sp modelId="{21AB2C71-7445-44F1-88DA-8920B87614F7}">
      <dsp:nvSpPr>
        <dsp:cNvPr id="0" name=""/>
        <dsp:cNvSpPr/>
      </dsp:nvSpPr>
      <dsp:spPr>
        <a:xfrm>
          <a:off x="285710" y="2786086"/>
          <a:ext cx="1844460" cy="1756262"/>
        </a:xfrm>
        <a:prstGeom prst="ellipse">
          <a:avLst/>
        </a:prstGeom>
        <a:solidFill>
          <a:srgbClr val="FFFF0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25,0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0,2  %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5710" y="2786086"/>
        <a:ext cx="1844460" cy="17562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177639" y="536227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11,9млн.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7613" y="80794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320658" y="1964984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4,9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4748" y="2129930"/>
        <a:ext cx="902279" cy="10688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61747" y="517191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13,7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225" y="788911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0,5 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16,5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0,3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млн.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0.29204</cdr:x>
      <cdr:y>0.30664</cdr:y>
    </cdr:from>
    <cdr:to>
      <cdr:x>0.37168</cdr:x>
      <cdr:y>0.39453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7454" y="1246182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0.26549</cdr:x>
      <cdr:y>0.15873</cdr:y>
    </cdr:from>
    <cdr:to>
      <cdr:x>0.36283</cdr:x>
      <cdr:y>0.22904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43140" y="714380"/>
          <a:ext cx="785777" cy="316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endParaRPr lang="ru-RU" sz="1200" dirty="0"/>
        </a:p>
      </cdr:txBody>
    </cdr:sp>
  </cdr:relSizeAnchor>
  <cdr:relSizeAnchor xmlns:cdr="http://schemas.openxmlformats.org/drawingml/2006/chartDrawing">
    <cdr:from>
      <cdr:x>0.49558</cdr:x>
      <cdr:y>0.1582</cdr:y>
    </cdr:from>
    <cdr:to>
      <cdr:x>0.59292</cdr:x>
      <cdr:y>0.22852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00528" y="64294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A9C91EF1-4F97-430C-8B14-80FE615D430B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/>
                <a:cs typeface="Microsoft YaHei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4</a:t>
            </a:fld>
            <a:endParaRPr lang="ru-RU" smtClean="0">
              <a:solidFill>
                <a:srgbClr val="000000"/>
              </a:solidFill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numCol="1" anchor="ctr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gels-city.ru/images/stories/news/news_2012/16011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4365104"/>
            <a:ext cx="7920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Бюджет </a:t>
            </a:r>
            <a:r>
              <a:rPr lang="ru-RU" sz="3200" dirty="0" smtClean="0">
                <a:solidFill>
                  <a:srgbClr val="00CC00"/>
                </a:solidFill>
              </a:rPr>
              <a:t>Заветинского сельского поселения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Заветинского района Ростовской области на </a:t>
            </a:r>
          </a:p>
          <a:p>
            <a:pPr algn="ctr"/>
            <a:r>
              <a:rPr lang="ru-RU" sz="3200" dirty="0" smtClean="0">
                <a:solidFill>
                  <a:srgbClr val="00CC00"/>
                </a:solidFill>
              </a:rPr>
              <a:t>2018 </a:t>
            </a:r>
            <a:r>
              <a:rPr lang="ru-RU" sz="3200" dirty="0" smtClean="0">
                <a:solidFill>
                  <a:srgbClr val="00CC00"/>
                </a:solidFill>
              </a:rPr>
              <a:t>год </a:t>
            </a:r>
          </a:p>
          <a:p>
            <a:pPr algn="ctr"/>
            <a:endParaRPr lang="ru-RU" sz="32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132737875"/>
              </p:ext>
            </p:extLst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1520" y="500042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Заветинского сельского  поселения Заветинского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2018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5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района, формируемые в рамках муниципальных программ Заветинского сельского поселения, и непрограммные расходы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663069059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034240542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133378592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Заветинского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епрограммные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расходы (условно-утвержденные расходы на плановый период)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85063581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Заветинского сельского поселения Заветинского района в 2018 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/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Администрация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7173" name="Заголовок 8"/>
          <p:cNvSpPr>
            <a:spLocks noGrp="1"/>
          </p:cNvSpPr>
          <p:nvPr>
            <p:ph type="title"/>
          </p:nvPr>
        </p:nvSpPr>
        <p:spPr>
          <a:xfrm>
            <a:off x="457200" y="714375"/>
            <a:ext cx="8186738" cy="1000125"/>
          </a:xfrm>
        </p:spPr>
        <p:txBody>
          <a:bodyPr/>
          <a:lstStyle/>
          <a:p>
            <a:pPr algn="ctr" eaLnBrk="1" hangingPunct="1"/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Заветинского сельского поселения Заветинского района на 2018 год направлен на решение следующих ключевых задач:</a:t>
            </a:r>
            <a:endParaRPr lang="ru-RU" sz="1800" dirty="0" smtClean="0">
              <a:solidFill>
                <a:srgbClr val="C00000"/>
              </a:solidFill>
            </a:endParaRPr>
          </a:p>
        </p:txBody>
      </p:sp>
      <p:sp>
        <p:nvSpPr>
          <p:cNvPr id="7174" name="Содержимое 9"/>
          <p:cNvSpPr>
            <a:spLocks noGrp="1"/>
          </p:cNvSpPr>
          <p:nvPr>
            <p:ph idx="1"/>
          </p:nvPr>
        </p:nvSpPr>
        <p:spPr>
          <a:xfrm>
            <a:off x="142875" y="2143125"/>
            <a:ext cx="5072063" cy="416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eaLnBrk="1" hangingPunct="1"/>
            <a:r>
              <a:rPr lang="ru-RU" sz="1700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Заветинского сельского поселения ключевым направлениям развития.</a:t>
            </a: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00063"/>
            <a:ext cx="9144000" cy="48101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latin typeface="Times New Roman" pitchFamily="18" charset="0"/>
              </a:rPr>
              <a:t>Основные параметры </a:t>
            </a:r>
            <a:r>
              <a:rPr lang="ru-RU" sz="2000" dirty="0" smtClean="0">
                <a:latin typeface="Times New Roman" pitchFamily="18" charset="0"/>
              </a:rPr>
              <a:t>бюджета </a:t>
            </a:r>
            <a:r>
              <a:rPr lang="ru-RU" sz="2000" dirty="0" smtClean="0">
                <a:latin typeface="Times New Roman" pitchFamily="18" charset="0"/>
              </a:rPr>
              <a:t>Заветинского сельского поселения Заветинского района на 2018 год  (тыс. руб.)</a:t>
            </a:r>
            <a:endParaRPr lang="ru-RU" sz="2000" dirty="0" smtClean="0">
              <a:latin typeface="Times New Roman" pitchFamily="1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Администрация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Заветинского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28625" y="857250"/>
            <a:ext cx="3929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16 813,4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4786313" y="857250"/>
            <a:ext cx="3929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16 813,4</a:t>
            </a: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1412875"/>
            <a:ext cx="3929063" cy="287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</a:t>
            </a:r>
            <a:r>
              <a:rPr lang="ru-RU" sz="1400" dirty="0" smtClean="0"/>
              <a:t>2830,9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844675"/>
            <a:ext cx="3929063" cy="2889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2276475"/>
            <a:ext cx="3929063" cy="2889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Единый сельхоз налог 574,4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3286125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731,0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5" y="3860800"/>
            <a:ext cx="3929061" cy="35401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Арендная плата 1091,6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55721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10550,4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1428736"/>
            <a:ext cx="3929062" cy="28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 расходы 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6989,7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1916113"/>
            <a:ext cx="3929062" cy="36987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189,5 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357430"/>
            <a:ext cx="3929062" cy="50006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правоохранительная 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86313" y="4286257"/>
            <a:ext cx="3929062" cy="5714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6313" y="5572125"/>
            <a:ext cx="3929062" cy="6429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долга 0,0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5000636"/>
            <a:ext cx="3889373" cy="4191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Штрафы, </a:t>
            </a: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санкции, возмещение ущерба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6313" y="3573462"/>
            <a:ext cx="3929062" cy="5699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9 219,8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9338" y="3000372"/>
            <a:ext cx="3929062" cy="4286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68313" y="2708275"/>
            <a:ext cx="3887787" cy="433388"/>
          </a:xfrm>
          <a:prstGeom prst="rect">
            <a:avLst/>
          </a:prstGeom>
          <a:solidFill>
            <a:srgbClr val="7BFD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1000,0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4437112"/>
            <a:ext cx="3929063" cy="288925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</a:rPr>
              <a:t>Процент от прибыли 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357298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28604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643174" y="4500570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106,3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8" name="TextBox 1"/>
          <p:cNvSpPr txBox="1"/>
          <p:nvPr/>
        </p:nvSpPr>
        <p:spPr>
          <a:xfrm>
            <a:off x="4429124" y="4286256"/>
            <a:ext cx="785818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105,9</a:t>
            </a:r>
            <a:r>
              <a:rPr lang="ru-RU" sz="1200" dirty="0" smtClean="0"/>
              <a:t> %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1142984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41258"/>
          </a:xfrm>
        </p:spPr>
        <p:txBody>
          <a:bodyPr>
            <a:normAutofit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доходов проекта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Заветинского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Заветинского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397000"/>
          <a:ext cx="878687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Заветинского сельского поселения Заветинского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единого сельскохозяйственного налога доход в бюджет Заветинского  сельского поселения Заветинского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Администрация Заветинского сельского поселения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397000"/>
          <a:ext cx="8143932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00042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7326</TotalTime>
  <Words>559</Words>
  <Application>Microsoft Office PowerPoint</Application>
  <PresentationFormat>Экран (4:3)</PresentationFormat>
  <Paragraphs>117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Бюджет Заветинского сельского поселения Заветинского района на 2018 год направлен на решение следующих ключевых задач:</vt:lpstr>
      <vt:lpstr>Основные параметры бюджета Заветинского сельского поселения Заветинского района на 2018 год  (тыс. руб.)</vt:lpstr>
      <vt:lpstr>Слайд 5</vt:lpstr>
      <vt:lpstr>Структура налоговых и неналоговых доходов проекта бюджета Заветинского сельского поселения Заветинского района в 2018 году</vt:lpstr>
      <vt:lpstr>Слайд 7</vt:lpstr>
      <vt:lpstr>Слайд 8</vt:lpstr>
      <vt:lpstr>Слайд 9</vt:lpstr>
      <vt:lpstr>расходы бюджета Заветинского сельского  поселения Заветинского района на 2018 год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690</cp:revision>
  <cp:lastPrinted>2013-11-22T13:20:24Z</cp:lastPrinted>
  <dcterms:created xsi:type="dcterms:W3CDTF">2013-11-19T11:15:28Z</dcterms:created>
  <dcterms:modified xsi:type="dcterms:W3CDTF">2018-02-22T07:04:07Z</dcterms:modified>
</cp:coreProperties>
</file>