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388" r:id="rId2"/>
    <p:sldId id="385" r:id="rId3"/>
    <p:sldId id="386" r:id="rId4"/>
    <p:sldId id="387" r:id="rId5"/>
    <p:sldId id="364" r:id="rId6"/>
    <p:sldId id="278" r:id="rId7"/>
    <p:sldId id="365" r:id="rId8"/>
    <p:sldId id="367" r:id="rId9"/>
    <p:sldId id="370" r:id="rId10"/>
    <p:sldId id="259" r:id="rId11"/>
    <p:sldId id="376" r:id="rId12"/>
    <p:sldId id="37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CCFF"/>
    <a:srgbClr val="7BFD71"/>
    <a:srgbClr val="9933FF"/>
    <a:srgbClr val="9900FF"/>
    <a:srgbClr val="9966FF"/>
    <a:srgbClr val="8A3BFF"/>
    <a:srgbClr val="8633FF"/>
    <a:srgbClr val="8409FF"/>
    <a:srgbClr val="6E42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>
        <p:scale>
          <a:sx n="75" d="100"/>
          <a:sy n="75" d="100"/>
        </p:scale>
        <p:origin x="-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552649528138414"/>
          <c:y val="7.908889359937836E-2"/>
          <c:w val="0.67491558370932203"/>
          <c:h val="0.7948021653543305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9.7000000000000011</c:v>
                </c:pt>
                <c:pt idx="1">
                  <c:v>10.4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бюджетов других уровней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8662182963530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3.9</c:v>
                </c:pt>
                <c:pt idx="2">
                  <c:v>8.8000000000000007</c:v>
                </c:pt>
              </c:numCache>
            </c:numRef>
          </c:val>
        </c:ser>
        <c:overlap val="100"/>
        <c:serLines/>
        <c:axId val="128844544"/>
        <c:axId val="104514688"/>
      </c:barChart>
      <c:catAx>
        <c:axId val="128844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514688"/>
        <c:crosses val="autoZero"/>
        <c:auto val="1"/>
        <c:lblAlgn val="ctr"/>
        <c:lblOffset val="100"/>
      </c:catAx>
      <c:valAx>
        <c:axId val="1045146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844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56315507945849"/>
          <c:y val="0.14840501968503941"/>
          <c:w val="0.22899738296491853"/>
          <c:h val="0.6313149606299212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8318,8</a:t>
            </a: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64672157392871576"/>
          <c:y val="8.406272270554024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550616521871242E-3"/>
          <c:y val="5.0499404259919251E-2"/>
          <c:w val="0.61075542906385394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3915.1  тыс. рублей</c:v>
                </c:pt>
              </c:strCache>
            </c:strRef>
          </c:tx>
          <c:dPt>
            <c:idx val="0"/>
            <c:explosion val="4"/>
            <c:spPr>
              <a:solidFill>
                <a:srgbClr val="0000FF"/>
              </a:solidFill>
            </c:spPr>
          </c:dPt>
          <c:dPt>
            <c:idx val="1"/>
            <c:explosion val="13"/>
            <c:spPr>
              <a:solidFill>
                <a:srgbClr val="FF0000"/>
              </a:solidFill>
            </c:spPr>
          </c:dPt>
          <c:dPt>
            <c:idx val="2"/>
            <c:explosion val="18"/>
            <c:spPr>
              <a:solidFill>
                <a:srgbClr val="FF9900"/>
              </a:solidFill>
            </c:spPr>
          </c:dPt>
          <c:dPt>
            <c:idx val="3"/>
            <c:explosion val="12"/>
            <c:spPr>
              <a:solidFill>
                <a:srgbClr val="FFFF00"/>
              </a:solidFill>
            </c:spPr>
          </c:dPt>
          <c:dPt>
            <c:idx val="4"/>
            <c:explosion val="12"/>
            <c:spPr>
              <a:solidFill>
                <a:srgbClr val="92D050"/>
              </a:solidFill>
            </c:spPr>
          </c:dPt>
          <c:dPt>
            <c:idx val="5"/>
            <c:explosion val="9"/>
            <c:spPr>
              <a:solidFill>
                <a:srgbClr val="CC00FF"/>
              </a:solidFill>
            </c:spPr>
          </c:dPt>
          <c:dPt>
            <c:idx val="6"/>
            <c:explosion val="12"/>
            <c:spPr>
              <a:solidFill>
                <a:srgbClr val="00CCFF"/>
              </a:solidFill>
            </c:spPr>
          </c:dPt>
          <c:dPt>
            <c:idx val="7"/>
            <c:explosion val="4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8.0294766944422318E-3"/>
                  <c:y val="-4.563989002455287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3.2658713440069931E-2"/>
                  <c:y val="8.151365671540951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9932829354330108E-2"/>
                  <c:y val="5.641984454323556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5369688924639181E-2"/>
                  <c:y val="0.1299538033175449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3.9621599217196015E-3"/>
                  <c:y val="7.266280316572873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0"/>
                  <c:y val="5.1562516145390834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4.7912374753524591E-3"/>
                  <c:y val="-6.8450098124233513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0136118942868678"/>
                  <c:y val="-2.6566909293895193E-2"/>
                </c:manualLayout>
              </c:layout>
              <c:dLblPos val="bestFit"/>
              <c:showVal val="1"/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 - 2830.9</c:v>
                </c:pt>
                <c:pt idx="1">
                  <c:v>Акцизы - 0.0</c:v>
                </c:pt>
                <c:pt idx="2">
                  <c:v>Единый сельхоз - 574.4</c:v>
                </c:pt>
                <c:pt idx="3">
                  <c:v>Часть прибыли -0.0</c:v>
                </c:pt>
                <c:pt idx="4">
                  <c:v>Налог на имущество физических лиц - 1000</c:v>
                </c:pt>
                <c:pt idx="5">
                  <c:v>Земельный налог - 731</c:v>
                </c:pt>
                <c:pt idx="6">
                  <c:v>Штрафы, санкции, возмещение ущерба - 25.0</c:v>
                </c:pt>
                <c:pt idx="7">
                  <c:v>Арендная плата-1091.6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0.45200000000000001</c:v>
                </c:pt>
                <c:pt idx="1">
                  <c:v>0</c:v>
                </c:pt>
                <c:pt idx="2">
                  <c:v>9.2000000000000026E-2</c:v>
                </c:pt>
                <c:pt idx="3">
                  <c:v>0</c:v>
                </c:pt>
                <c:pt idx="4">
                  <c:v>0.16</c:v>
                </c:pt>
                <c:pt idx="5">
                  <c:v>0.11700000000000002</c:v>
                </c:pt>
                <c:pt idx="6">
                  <c:v>4.000000000000001E-3</c:v>
                </c:pt>
                <c:pt idx="7">
                  <c:v>0.17400000000000002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spPr>
        <a:ln w="0"/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3870.5</c:v>
                </c:pt>
                <c:pt idx="1">
                  <c:v>4411</c:v>
                </c:pt>
                <c:pt idx="2" formatCode="_-* #,##0.0_р_._-;\-* #,##0.0_р_._-;_-* &quot;-&quot;??_р_._-;_-@_-">
                  <c:v>4284.7</c:v>
                </c:pt>
                <c:pt idx="3" formatCode="General">
                  <c:v>5144.9000000000005</c:v>
                </c:pt>
                <c:pt idx="4" formatCode="General">
                  <c:v>6263</c:v>
                </c:pt>
              </c:numCache>
            </c:numRef>
          </c:val>
        </c:ser>
        <c:dLbls>
          <c:showVal val="1"/>
        </c:dLbls>
        <c:shape val="cylinder"/>
        <c:axId val="132653056"/>
        <c:axId val="132654592"/>
        <c:axId val="0"/>
      </c:bar3DChart>
      <c:catAx>
        <c:axId val="13265305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654592"/>
        <c:crosses val="autoZero"/>
        <c:lblAlgn val="ctr"/>
        <c:lblOffset val="100"/>
      </c:catAx>
      <c:valAx>
        <c:axId val="132654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653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  <a:tileRect r="-100000" b="-100000"/>
            </a:gra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331,0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659.8</c:v>
                </c:pt>
                <c:pt idx="1">
                  <c:v>1201.5</c:v>
                </c:pt>
                <c:pt idx="2">
                  <c:v>1069.8</c:v>
                </c:pt>
                <c:pt idx="3" formatCode="0.0">
                  <c:v>397.8</c:v>
                </c:pt>
                <c:pt idx="4">
                  <c:v>574.4</c:v>
                </c:pt>
              </c:numCache>
            </c:numRef>
          </c:val>
        </c:ser>
        <c:dLbls>
          <c:showVal val="1"/>
        </c:dLbls>
        <c:shape val="cylinder"/>
        <c:axId val="134100864"/>
        <c:axId val="134102400"/>
        <c:axId val="0"/>
      </c:bar3DChart>
      <c:catAx>
        <c:axId val="13410086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102400"/>
        <c:crosses val="autoZero"/>
        <c:lblAlgn val="ctr"/>
        <c:lblOffset val="100"/>
      </c:catAx>
      <c:valAx>
        <c:axId val="1341024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100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4598.8</c:v>
                </c:pt>
                <c:pt idx="1">
                  <c:v>8344.2999999999975</c:v>
                </c:pt>
                <c:pt idx="2" formatCode="General">
                  <c:v>3811.3</c:v>
                </c:pt>
                <c:pt idx="3" formatCode="General">
                  <c:v>8828</c:v>
                </c:pt>
              </c:numCache>
            </c:numRef>
          </c:val>
        </c:ser>
        <c:dLbls>
          <c:showVal val="1"/>
        </c:dLbls>
        <c:shape val="box"/>
        <c:axId val="134294912"/>
        <c:axId val="134300800"/>
        <c:axId val="0"/>
      </c:bar3DChart>
      <c:catAx>
        <c:axId val="13429491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34300800"/>
        <c:crosses val="autoZero"/>
        <c:lblAlgn val="ctr"/>
        <c:lblOffset val="100"/>
      </c:catAx>
      <c:valAx>
        <c:axId val="134300800"/>
        <c:scaling>
          <c:orientation val="minMax"/>
        </c:scaling>
        <c:axPos val="l"/>
        <c:numFmt formatCode="General" sourceLinked="1"/>
        <c:tickLblPos val="nextTo"/>
        <c:crossAx val="134294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15</a:t>
            </a:r>
            <a:r>
              <a:rPr lang="ru-RU" baseline="0" dirty="0" smtClean="0"/>
              <a:t> 091,0</a:t>
            </a:r>
            <a:r>
              <a:rPr lang="ru-RU" dirty="0" smtClean="0"/>
              <a:t>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7275324417783267"/>
          <c:y val="1.699944986032342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06337764524767E-2"/>
          <c:y val="8.5634963323859545E-2"/>
          <c:w val="0.62851062525619761"/>
          <c:h val="0.88065147232963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34770.1 тыс. рублей</c:v>
                </c:pt>
              </c:strCache>
            </c:strRef>
          </c:tx>
          <c:explosion val="30"/>
          <c:dPt>
            <c:idx val="0"/>
            <c:explosion val="17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1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7220183575580492E-2"/>
                  <c:y val="-5.0376430731257527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"/>
              <c:layout>
                <c:manualLayout>
                  <c:x val="-5.001972003307481E-2"/>
                  <c:y val="-0.1233756824877557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-4.2162470940063763E-2"/>
                  <c:y val="0.1088120396261192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-8.0108484527631058E-2"/>
                  <c:y val="5.273460244711784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2.9513652194390387E-2"/>
                  <c:y val="3.5061365336917068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5"/>
              <c:layout>
                <c:manualLayout>
                  <c:x val="-2.30771971790837E-2"/>
                  <c:y val="-9.89916783008049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6"/>
              <c:layout>
                <c:manualLayout>
                  <c:x val="-5.3112511752343168E-2"/>
                  <c:y val="-6.322958760940886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-4.8920510782055355E-3"/>
                  <c:y val="-9.7487662013457654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-7.5736878542302349E-2"/>
                  <c:y val="-9.258994649858182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9"/>
              <c:layout>
                <c:manualLayout>
                  <c:x val="3.5968366499581253E-2"/>
                  <c:y val="-0.1174677043916138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0"/>
              <c:layout>
                <c:manualLayout>
                  <c:x val="0.17146026512931614"/>
                  <c:y val="-9.3496974231778815E-2"/>
                </c:manualLayout>
              </c:layout>
              <c:dLblPos val="outEnd"/>
              <c:showLegendKey val="1"/>
              <c:showVal val="1"/>
              <c:separator> </c:separator>
            </c:dLbl>
            <c:dLbl>
              <c:idx val="11"/>
              <c:layout>
                <c:manualLayout>
                  <c:x val="0.16583861709228895"/>
                  <c:y val="-1.6999449860323423E-2"/>
                </c:manualLayout>
              </c:layout>
              <c:dLblPos val="outEnd"/>
              <c:showLegendKey val="1"/>
              <c:showVal val="1"/>
              <c:separator> </c:separator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- 6989.7</c:v>
                </c:pt>
                <c:pt idx="1">
                  <c:v>Физическая культура и спорт- 25.0</c:v>
                </c:pt>
                <c:pt idx="2">
                  <c:v>Обслуживание муниципального долга 0.0</c:v>
                </c:pt>
                <c:pt idx="3">
                  <c:v>ГО и ЧС - 200.0 </c:v>
                </c:pt>
                <c:pt idx="4">
                  <c:v>ВУС - 173.3</c:v>
                </c:pt>
                <c:pt idx="5">
                  <c:v>ЖКХ -7513.6</c:v>
                </c:pt>
                <c:pt idx="6">
                  <c:v>Национальная оборона 174.8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0.46300000000000002</c:v>
                </c:pt>
                <c:pt idx="1">
                  <c:v>2.0000000000000005E-3</c:v>
                </c:pt>
                <c:pt idx="2">
                  <c:v>0</c:v>
                </c:pt>
                <c:pt idx="3">
                  <c:v>0.13</c:v>
                </c:pt>
                <c:pt idx="4">
                  <c:v>1.2</c:v>
                </c:pt>
                <c:pt idx="5">
                  <c:v>0.3680000000000001</c:v>
                </c:pt>
                <c:pt idx="6">
                  <c:v>0.49800000000000005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4915582323060073"/>
          <c:y val="9.6658102245667815E-2"/>
          <c:w val="0.33538464466758056"/>
          <c:h val="0.8303555294391653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13.10.2017 № 126 )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LinFactNeighborX="-1727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2A2D2A6C-4A54-4961-B089-3F71E1630C84}" type="presOf" srcId="{D4E16D18-EE5A-406C-A68B-D9CC2F0D2BFA}" destId="{77B589DE-2A0B-4817-8666-D284E4CFE8A0}" srcOrd="0" destOrd="0" presId="urn:microsoft.com/office/officeart/2005/8/layout/hList3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4B94B062-896F-439B-AC7C-14AD7859C960}" type="presOf" srcId="{DFAE40BE-1FD9-4CD2-BCD8-0C2119CF37CA}" destId="{FAE584BA-2169-4818-86D4-2DFBE33EDFFC}" srcOrd="0" destOrd="0" presId="urn:microsoft.com/office/officeart/2005/8/layout/hList3"/>
    <dgm:cxn modelId="{3E0FE8A9-FD99-4E4A-824D-6E839A5BB28D}" type="presOf" srcId="{9499AA6D-0096-43C7-992F-732B115541E7}" destId="{14755EFE-4297-409D-8024-A86124D887D9}" srcOrd="0" destOrd="0" presId="urn:microsoft.com/office/officeart/2005/8/layout/hList3"/>
    <dgm:cxn modelId="{0F087DC1-C21C-4F2D-A3A0-98967764CEA0}" type="presOf" srcId="{9BF7A4FA-841F-47F1-98E7-189AC313D563}" destId="{F5C3F7F1-CEA0-49C4-9AA0-D342FEFEA354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8D7DFC90-3816-4E62-94AF-CE2D342EBECD}" type="presOf" srcId="{66F30842-A30B-453B-972D-BAB63098D9D6}" destId="{1F737354-5A0E-4B2C-83F4-ACCB69D60A28}" srcOrd="0" destOrd="0" presId="urn:microsoft.com/office/officeart/2005/8/layout/hList3"/>
    <dgm:cxn modelId="{73BF4290-DB07-48F0-8867-C0723B396E30}" type="presParOf" srcId="{1F737354-5A0E-4B2C-83F4-ACCB69D60A28}" destId="{14755EFE-4297-409D-8024-A86124D887D9}" srcOrd="0" destOrd="0" presId="urn:microsoft.com/office/officeart/2005/8/layout/hList3"/>
    <dgm:cxn modelId="{170A6421-9166-4855-AA07-0AF1F6A2296F}" type="presParOf" srcId="{1F737354-5A0E-4B2C-83F4-ACCB69D60A28}" destId="{CFD95AE2-9DD3-4546-9422-DB43A51E6B2E}" srcOrd="1" destOrd="0" presId="urn:microsoft.com/office/officeart/2005/8/layout/hList3"/>
    <dgm:cxn modelId="{3545AE6E-D417-4BF5-B0BF-B890DF5FC557}" type="presParOf" srcId="{CFD95AE2-9DD3-4546-9422-DB43A51E6B2E}" destId="{F5C3F7F1-CEA0-49C4-9AA0-D342FEFEA354}" srcOrd="0" destOrd="0" presId="urn:microsoft.com/office/officeart/2005/8/layout/hList3"/>
    <dgm:cxn modelId="{A7122E34-FD1E-4F7A-A422-98A057638252}" type="presParOf" srcId="{CFD95AE2-9DD3-4546-9422-DB43A51E6B2E}" destId="{FAE584BA-2169-4818-86D4-2DFBE33EDFFC}" srcOrd="1" destOrd="0" presId="urn:microsoft.com/office/officeart/2005/8/layout/hList3"/>
    <dgm:cxn modelId="{F07CF1E1-8960-4C7A-A839-1944E04BADEE}" type="presParOf" srcId="{CFD95AE2-9DD3-4546-9422-DB43A51E6B2E}" destId="{77B589DE-2A0B-4817-8666-D284E4CFE8A0}" srcOrd="2" destOrd="0" presId="urn:microsoft.com/office/officeart/2005/8/layout/hList3"/>
    <dgm:cxn modelId="{A7976604-F132-4CAC-B050-798D3C53B63C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15 091,0тыс.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BFD7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7513,6 тыс. рублей 49,8%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173,3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1,2 %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6 989,7тыс.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0,2  %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25539" custScaleY="129329" custRadScaleRad="147409" custRadScaleInc="-24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28660" custScaleY="104700" custRadScaleRad="99900" custRadScaleInc="-20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6117" custScaleY="128173" custRadScaleRad="140585" custRadScaleInc="-17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7" custScaleX="125008" custScaleY="137881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7" custScaleX="119565" custScaleY="100614" custRadScaleRad="106908" custRadScaleInc="-22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35929" custScaleY="105154" custRadScaleRad="104777" custRadScaleInc="-17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24430" custScaleY="118480" custRadScaleRad="156519" custRadScaleInc="-19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056F96FF-72E0-4896-8E1B-3A25063FD02C}" type="presParOf" srcId="{FC4E895A-5CB6-4776-9D34-BC12EF08CF61}" destId="{BC211171-4868-4B1B-8C84-7AFE7DA92B72}" srcOrd="11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2" destOrd="0" presId="urn:microsoft.com/office/officeart/2005/8/layout/radial1"/>
    <dgm:cxn modelId="{F7F15935-6194-4385-A09A-61576EDE1BCE}" type="presParOf" srcId="{FC4E895A-5CB6-4776-9D34-BC12EF08CF61}" destId="{38A04AD7-3C30-42FD-9169-981E636C19E5}" srcOrd="13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11,9млн.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4,9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15674" custLinFactNeighborY="-758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5796" custLinFactNeighborY="52974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66DC2F-F1CF-40BC-A3A2-A811D7A41433}" type="presOf" srcId="{7D40F476-0546-4DC1-BB6A-4F8DD0F3633C}" destId="{13135B4C-4AC9-43E6-AF2F-D7E23FABF6CB}" srcOrd="1" destOrd="0" presId="urn:microsoft.com/office/officeart/2005/8/layout/venn1"/>
    <dgm:cxn modelId="{C35171E8-B9EB-4DD4-B90C-DB6BCB1CD95D}" type="presOf" srcId="{7D40F476-0546-4DC1-BB6A-4F8DD0F3633C}" destId="{780274D5-3C8B-4693-9DBA-38420241D3FC}" srcOrd="0" destOrd="0" presId="urn:microsoft.com/office/officeart/2005/8/layout/venn1"/>
    <dgm:cxn modelId="{A63C66A0-1DA5-4900-93A9-C75742D50993}" type="presOf" srcId="{DBFC0E42-52C3-41AC-9D55-3ACB6CC85CB4}" destId="{8C300156-AF83-44F4-9572-C69CB6AE81BB}" srcOrd="1" destOrd="0" presId="urn:microsoft.com/office/officeart/2005/8/layout/venn1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3A4E3E17-1260-418F-B6BD-FCC442FED9C6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7C66A7D-682D-4BBC-94FF-22424621D5F3}" type="presParOf" srcId="{0CCA2EBD-E007-40E2-BC0A-B9FC89413435}" destId="{780274D5-3C8B-4693-9DBA-38420241D3FC}" srcOrd="0" destOrd="0" presId="urn:microsoft.com/office/officeart/2005/8/layout/venn1"/>
    <dgm:cxn modelId="{01695D47-0D28-47D3-93D7-1252E3A8B256}" type="presParOf" srcId="{0CCA2EBD-E007-40E2-BC0A-B9FC89413435}" destId="{13135B4C-4AC9-43E6-AF2F-D7E23FABF6CB}" srcOrd="1" destOrd="0" presId="urn:microsoft.com/office/officeart/2005/8/layout/venn1"/>
    <dgm:cxn modelId="{208264DE-352D-45B3-8021-1C7F0D13FD73}" type="presParOf" srcId="{0CCA2EBD-E007-40E2-BC0A-B9FC89413435}" destId="{E30DA2D8-C1F0-4BB3-8F56-836B6D54BAEA}" srcOrd="2" destOrd="0" presId="urn:microsoft.com/office/officeart/2005/8/layout/venn1"/>
    <dgm:cxn modelId="{AE6C223A-EAD3-4024-ADFC-297B9ECF3EF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13,7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0,5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821" custLinFactNeighborY="-5941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14,3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0,8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9144000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1861050"/>
      </dsp:txXfrm>
    </dsp:sp>
    <dsp:sp modelId="{F5C3F7F1-CEA0-49C4-9AA0-D342FEFEA354}">
      <dsp:nvSpPr>
        <dsp:cNvPr id="0" name=""/>
        <dsp:cNvSpPr/>
      </dsp:nvSpPr>
      <dsp:spPr>
        <a:xfrm>
          <a:off x="0" y="1845808"/>
          <a:ext cx="298172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13.10.2017 № 126 )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1845808"/>
        <a:ext cx="2981727" cy="3908205"/>
      </dsp:txXfrm>
    </dsp:sp>
    <dsp:sp modelId="{FAE584BA-2169-4818-86D4-2DFBE33EDFFC}">
      <dsp:nvSpPr>
        <dsp:cNvPr id="0" name=""/>
        <dsp:cNvSpPr/>
      </dsp:nvSpPr>
      <dsp:spPr>
        <a:xfrm>
          <a:off x="2928916" y="1845808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916" y="1845808"/>
        <a:ext cx="3080742" cy="3908205"/>
      </dsp:txXfrm>
    </dsp:sp>
    <dsp:sp modelId="{77B589DE-2A0B-4817-8666-D284E4CFE8A0}">
      <dsp:nvSpPr>
        <dsp:cNvPr id="0" name=""/>
        <dsp:cNvSpPr/>
      </dsp:nvSpPr>
      <dsp:spPr>
        <a:xfrm>
          <a:off x="6062863" y="1861050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2863" y="1861050"/>
        <a:ext cx="3080742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683343" y="1643914"/>
          <a:ext cx="3929133" cy="225171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15 091,0тыс.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83343" y="1643914"/>
        <a:ext cx="3929133" cy="2251715"/>
      </dsp:txXfrm>
    </dsp:sp>
    <dsp:sp modelId="{2CB797D3-131D-4B40-8D1C-3C0BCCD4E26A}">
      <dsp:nvSpPr>
        <dsp:cNvPr id="0" name=""/>
        <dsp:cNvSpPr/>
      </dsp:nvSpPr>
      <dsp:spPr>
        <a:xfrm rot="12303693">
          <a:off x="2534271" y="1911938"/>
          <a:ext cx="62071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20716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303693">
        <a:off x="2829111" y="1911010"/>
        <a:ext cx="31035" cy="31035"/>
      </dsp:txXfrm>
    </dsp:sp>
    <dsp:sp modelId="{9F81A141-1B04-4A03-B238-37F7A90993F2}">
      <dsp:nvSpPr>
        <dsp:cNvPr id="0" name=""/>
        <dsp:cNvSpPr/>
      </dsp:nvSpPr>
      <dsp:spPr>
        <a:xfrm>
          <a:off x="785788" y="440334"/>
          <a:ext cx="1860899" cy="191708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85788" y="440334"/>
        <a:ext cx="1860899" cy="1917080"/>
      </dsp:txXfrm>
    </dsp:sp>
    <dsp:sp modelId="{D23AFAD6-9784-476C-B26A-F6CCAEF2A753}">
      <dsp:nvSpPr>
        <dsp:cNvPr id="0" name=""/>
        <dsp:cNvSpPr/>
      </dsp:nvSpPr>
      <dsp:spPr>
        <a:xfrm rot="16112042">
          <a:off x="4571802" y="1583342"/>
          <a:ext cx="9223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9223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6112042">
        <a:off x="4615614" y="1595626"/>
        <a:ext cx="4611" cy="4611"/>
      </dsp:txXfrm>
    </dsp:sp>
    <dsp:sp modelId="{30E7B6AA-B589-42F5-B263-2F67E7BFE06E}">
      <dsp:nvSpPr>
        <dsp:cNvPr id="0" name=""/>
        <dsp:cNvSpPr/>
      </dsp:nvSpPr>
      <dsp:spPr>
        <a:xfrm>
          <a:off x="3643304" y="0"/>
          <a:ext cx="1907163" cy="1551997"/>
        </a:xfrm>
        <a:prstGeom prst="ellipse">
          <a:avLst/>
        </a:prstGeom>
        <a:solidFill>
          <a:srgbClr val="7BFD7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7513,6 тыс. рублей 49,8%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43304" y="0"/>
        <a:ext cx="1907163" cy="1551997"/>
      </dsp:txXfrm>
    </dsp:sp>
    <dsp:sp modelId="{6CE479B8-58DF-48DD-AC0B-D0C5FC6877CB}">
      <dsp:nvSpPr>
        <dsp:cNvPr id="0" name=""/>
        <dsp:cNvSpPr/>
      </dsp:nvSpPr>
      <dsp:spPr>
        <a:xfrm rot="19868538">
          <a:off x="6035993" y="1865961"/>
          <a:ext cx="4511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51103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9868538">
        <a:off x="6250266" y="1869273"/>
        <a:ext cx="22555" cy="22555"/>
      </dsp:txXfrm>
    </dsp:sp>
    <dsp:sp modelId="{A6529843-AF44-44C9-93DF-E3B0991FDD04}">
      <dsp:nvSpPr>
        <dsp:cNvPr id="0" name=""/>
        <dsp:cNvSpPr/>
      </dsp:nvSpPr>
      <dsp:spPr>
        <a:xfrm>
          <a:off x="6346064" y="368902"/>
          <a:ext cx="1869467" cy="1899944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173,3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1,2 %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46064" y="368902"/>
        <a:ext cx="1869467" cy="1899944"/>
      </dsp:txXfrm>
    </dsp:sp>
    <dsp:sp modelId="{1BB1C879-ADD1-46CE-9D67-364F5ECE1CD3}">
      <dsp:nvSpPr>
        <dsp:cNvPr id="0" name=""/>
        <dsp:cNvSpPr/>
      </dsp:nvSpPr>
      <dsp:spPr>
        <a:xfrm rot="953633">
          <a:off x="6394802" y="3345496"/>
          <a:ext cx="652528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52528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53633">
        <a:off x="6704753" y="3343773"/>
        <a:ext cx="32626" cy="32626"/>
      </dsp:txXfrm>
    </dsp:sp>
    <dsp:sp modelId="{5A8679B6-7689-4D75-A7A5-C24CDE107484}">
      <dsp:nvSpPr>
        <dsp:cNvPr id="0" name=""/>
        <dsp:cNvSpPr/>
      </dsp:nvSpPr>
      <dsp:spPr>
        <a:xfrm>
          <a:off x="7005446" y="2682954"/>
          <a:ext cx="1853028" cy="2043848"/>
        </a:xfrm>
        <a:prstGeom prst="ellipse">
          <a:avLst/>
        </a:prstGeom>
        <a:solidFill>
          <a:srgbClr val="00B0F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005446" y="2682954"/>
        <a:ext cx="1853028" cy="2043848"/>
      </dsp:txXfrm>
    </dsp:sp>
    <dsp:sp modelId="{A5A442AC-CDA8-474B-92EE-3D632F0EC957}">
      <dsp:nvSpPr>
        <dsp:cNvPr id="0" name=""/>
        <dsp:cNvSpPr/>
      </dsp:nvSpPr>
      <dsp:spPr>
        <a:xfrm rot="3614919">
          <a:off x="5135891" y="4038049"/>
          <a:ext cx="49055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9055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3614919">
        <a:off x="5368905" y="4040375"/>
        <a:ext cx="24527" cy="24527"/>
      </dsp:txXfrm>
    </dsp:sp>
    <dsp:sp modelId="{D418F6EB-147F-4047-B751-E8166DE58772}">
      <dsp:nvSpPr>
        <dsp:cNvPr id="0" name=""/>
        <dsp:cNvSpPr/>
      </dsp:nvSpPr>
      <dsp:spPr>
        <a:xfrm>
          <a:off x="5000825" y="4191892"/>
          <a:ext cx="1772345" cy="149142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6 989,7тыс.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00825" y="4191892"/>
        <a:ext cx="1772345" cy="1491429"/>
      </dsp:txXfrm>
    </dsp:sp>
    <dsp:sp modelId="{BC211171-4868-4B1B-8C84-7AFE7DA92B72}">
      <dsp:nvSpPr>
        <dsp:cNvPr id="0" name=""/>
        <dsp:cNvSpPr/>
      </dsp:nvSpPr>
      <dsp:spPr>
        <a:xfrm rot="7260572">
          <a:off x="3687182" y="4001167"/>
          <a:ext cx="42356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23562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7260572">
        <a:off x="3888374" y="4005168"/>
        <a:ext cx="21178" cy="21178"/>
      </dsp:txXfrm>
    </dsp:sp>
    <dsp:sp modelId="{9779251D-D94F-458D-8625-FA8430489ABD}">
      <dsp:nvSpPr>
        <dsp:cNvPr id="0" name=""/>
        <dsp:cNvSpPr/>
      </dsp:nvSpPr>
      <dsp:spPr>
        <a:xfrm>
          <a:off x="2357614" y="4124605"/>
          <a:ext cx="2014913" cy="1558727"/>
        </a:xfrm>
        <a:prstGeom prst="ellipse">
          <a:avLst/>
        </a:prstGeom>
        <a:solidFill>
          <a:srgbClr val="00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357614" y="4124605"/>
        <a:ext cx="2014913" cy="1558727"/>
      </dsp:txXfrm>
    </dsp:sp>
    <dsp:sp modelId="{38A04AD7-3C30-42FD-9169-981E636C19E5}">
      <dsp:nvSpPr>
        <dsp:cNvPr id="0" name=""/>
        <dsp:cNvSpPr/>
      </dsp:nvSpPr>
      <dsp:spPr>
        <a:xfrm rot="9925497">
          <a:off x="2084940" y="3319331"/>
          <a:ext cx="78659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86590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925497">
        <a:off x="2458571" y="3314256"/>
        <a:ext cx="39329" cy="39329"/>
      </dsp:txXfrm>
    </dsp:sp>
    <dsp:sp modelId="{21AB2C71-7445-44F1-88DA-8920B87614F7}">
      <dsp:nvSpPr>
        <dsp:cNvPr id="0" name=""/>
        <dsp:cNvSpPr/>
      </dsp:nvSpPr>
      <dsp:spPr>
        <a:xfrm>
          <a:off x="285710" y="2786086"/>
          <a:ext cx="1844460" cy="175626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0,2  %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5710" y="2786086"/>
        <a:ext cx="1844460" cy="17562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0.29204</cdr:x>
      <cdr:y>0.30664</cdr:y>
    </cdr:from>
    <cdr:to>
      <cdr:x>0.37168</cdr:x>
      <cdr:y>0.39453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7454" y="124618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0.26549</cdr:x>
      <cdr:y>0.15873</cdr:y>
    </cdr:from>
    <cdr:to>
      <cdr:x>0.36283</cdr:x>
      <cdr:y>0.22904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40" y="714380"/>
          <a:ext cx="785777" cy="316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0.49558</cdr:x>
      <cdr:y>0.1582</cdr:y>
    </cdr:from>
    <cdr:to>
      <cdr:x>0.59292</cdr:x>
      <cdr:y>0.22852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00528" y="64294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A9C91EF1-4F97-430C-8B14-80FE615D430B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/>
                <a:cs typeface="Microsoft YaHei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els-city.ru/images/stories/news/news_2012/1601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Проект бюджета Заветинского сельского поселения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Заветинского района Ростовской области на </a:t>
            </a:r>
          </a:p>
          <a:p>
            <a:pPr algn="ctr"/>
            <a:r>
              <a:rPr lang="ru-RU" sz="3200" smtClean="0">
                <a:solidFill>
                  <a:srgbClr val="00CC00"/>
                </a:solidFill>
              </a:rPr>
              <a:t>2018 </a:t>
            </a:r>
            <a:r>
              <a:rPr lang="ru-RU" sz="3200" dirty="0" smtClean="0">
                <a:solidFill>
                  <a:srgbClr val="00CC00"/>
                </a:solidFill>
              </a:rPr>
              <a:t>год </a:t>
            </a:r>
          </a:p>
          <a:p>
            <a:pPr algn="ctr"/>
            <a:endParaRPr lang="ru-RU" sz="32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132737875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 поселения Заветинского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5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поселения Заветинского района, формируемые в рамках муниципальных программ Заветинского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663069059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034240542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13337859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Заветинского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епрограммные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(условно-утвержденные расходы на плановый период)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85063581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расходов бюджета Заветинского сельского поселения Заветинского района в 2018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/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7173" name="Заголовок 8"/>
          <p:cNvSpPr>
            <a:spLocks noGrp="1"/>
          </p:cNvSpPr>
          <p:nvPr>
            <p:ph type="title"/>
          </p:nvPr>
        </p:nvSpPr>
        <p:spPr>
          <a:xfrm>
            <a:off x="457200" y="714375"/>
            <a:ext cx="8186738" cy="1000125"/>
          </a:xfrm>
        </p:spPr>
        <p:txBody>
          <a:bodyPr/>
          <a:lstStyle/>
          <a:p>
            <a:pPr algn="ctr" eaLnBrk="1" hangingPunct="1"/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 б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юджета  Заветинского сельского поселения Заветинского района на 2018 год направлен на решение следующих ключевых задач: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7174" name="Содержимое 9"/>
          <p:cNvSpPr>
            <a:spLocks noGrp="1"/>
          </p:cNvSpPr>
          <p:nvPr>
            <p:ph idx="1"/>
          </p:nvPr>
        </p:nvSpPr>
        <p:spPr>
          <a:xfrm>
            <a:off x="142875" y="2143125"/>
            <a:ext cx="5072063" cy="416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Заветинского сельского поселения ключевым направлениям развития.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48101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Основные параметры проекта бюджета Заветинского сельского поселения Заветинского района на 2018 год  (тыс. руб.)</a:t>
            </a:r>
            <a:endParaRPr lang="ru-RU" sz="2000" dirty="0" smtClean="0">
              <a:latin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3929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15 091,0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78631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15 091,0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1412875"/>
            <a:ext cx="3929063" cy="287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</a:t>
            </a:r>
            <a:r>
              <a:rPr lang="ru-RU" sz="1400" dirty="0" smtClean="0"/>
              <a:t>2830,9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844675"/>
            <a:ext cx="3929063" cy="2889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276475"/>
            <a:ext cx="3929063" cy="288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сельхоз налог 574,4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286125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731,0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3860800"/>
            <a:ext cx="3929061" cy="35401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1091,6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5721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8828,0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428736"/>
            <a:ext cx="3929062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6989,7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916113"/>
            <a:ext cx="3929062" cy="369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173,3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357430"/>
            <a:ext cx="392906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правоохранительная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4286257"/>
            <a:ext cx="3929062" cy="571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3" y="5572125"/>
            <a:ext cx="3929062" cy="642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долга 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5000636"/>
            <a:ext cx="3889373" cy="4191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санкции, возмещение ущерба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6313" y="3573462"/>
            <a:ext cx="3929062" cy="569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7513,6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3000372"/>
            <a:ext cx="3929062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8313" y="2708275"/>
            <a:ext cx="3887787" cy="43338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437112"/>
            <a:ext cx="3929063" cy="2889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Процент от прибыли 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35729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доходов проекта бюджета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43174" y="4500570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106,3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8" name="TextBox 1"/>
          <p:cNvSpPr txBox="1"/>
          <p:nvPr/>
        </p:nvSpPr>
        <p:spPr>
          <a:xfrm>
            <a:off x="4429124" y="4286256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105,9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14298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41258"/>
          </a:xfrm>
        </p:spPr>
        <p:txBody>
          <a:bodyPr>
            <a:normAutofit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проекта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Заветинского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Заветинского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единого сельскохозяйственного налога доход в бюджет Заветинского  сельского поселения Заветинского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7318</TotalTime>
  <Words>554</Words>
  <Application>Microsoft Office PowerPoint</Application>
  <PresentationFormat>Экран (4:3)</PresentationFormat>
  <Paragraphs>111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Проект бюджета  Заветинского сельского поселения Заветинского района на 2018 год направлен на решение следующих ключевых задач:</vt:lpstr>
      <vt:lpstr>Основные параметры проекта бюджета Заветинского сельского поселения Заветинского района на 2018 год  (тыс. руб.)</vt:lpstr>
      <vt:lpstr>Слайд 5</vt:lpstr>
      <vt:lpstr>Структура налоговых и неналоговых доходов проекта бюджета Заветинского сельского поселения Заветинского района в 2018 году</vt:lpstr>
      <vt:lpstr>Слайд 7</vt:lpstr>
      <vt:lpstr>Слайд 8</vt:lpstr>
      <vt:lpstr>Слайд 9</vt:lpstr>
      <vt:lpstr>Проект Расходов бюджета Заветинского сельского  поселения Заветинского района на 2018 год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684</cp:revision>
  <cp:lastPrinted>2013-11-22T13:20:24Z</cp:lastPrinted>
  <dcterms:created xsi:type="dcterms:W3CDTF">2013-11-19T11:15:28Z</dcterms:created>
  <dcterms:modified xsi:type="dcterms:W3CDTF">2018-02-22T06:55:38Z</dcterms:modified>
</cp:coreProperties>
</file>